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70" r:id="rId13"/>
    <p:sldId id="271" r:id="rId14"/>
    <p:sldId id="272" r:id="rId15"/>
    <p:sldId id="274" r:id="rId16"/>
    <p:sldId id="275" r:id="rId17"/>
    <p:sldId id="277" r:id="rId18"/>
    <p:sldId id="278" r:id="rId19"/>
    <p:sldId id="279" r:id="rId20"/>
    <p:sldId id="280" r:id="rId21"/>
    <p:sldId id="281" r:id="rId22"/>
    <p:sldId id="282" r:id="rId23"/>
    <p:sldId id="284" r:id="rId24"/>
    <p:sldId id="286" r:id="rId25"/>
    <p:sldId id="289" r:id="rId26"/>
    <p:sldId id="290" r:id="rId27"/>
    <p:sldId id="291" r:id="rId28"/>
    <p:sldId id="292" r:id="rId29"/>
  </p:sldIdLst>
  <p:sldSz cx="7556500" cy="10693400"/>
  <p:notesSz cx="75565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825" autoAdjust="0"/>
  </p:normalViewPr>
  <p:slideViewPr>
    <p:cSldViewPr>
      <p:cViewPr>
        <p:scale>
          <a:sx n="100" d="100"/>
          <a:sy n="100" d="100"/>
        </p:scale>
        <p:origin x="2334" y="-6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3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sz="8000" b="0" i="1">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457199"/>
            <a:ext cx="6623684" cy="9791700"/>
          </a:xfrm>
          <a:custGeom>
            <a:avLst/>
            <a:gdLst/>
            <a:ahLst/>
            <a:cxnLst/>
            <a:rect l="l" t="t" r="r" b="b"/>
            <a:pathLst>
              <a:path w="6623684" h="9791700">
                <a:moveTo>
                  <a:pt x="6623684" y="0"/>
                </a:moveTo>
                <a:lnTo>
                  <a:pt x="0" y="0"/>
                </a:lnTo>
                <a:lnTo>
                  <a:pt x="0" y="9791700"/>
                </a:lnTo>
                <a:lnTo>
                  <a:pt x="6623684" y="9791700"/>
                </a:lnTo>
                <a:lnTo>
                  <a:pt x="6623684" y="0"/>
                </a:lnTo>
                <a:close/>
              </a:path>
            </a:pathLst>
          </a:custGeom>
          <a:solidFill>
            <a:srgbClr val="B4C6E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471169" y="8345169"/>
            <a:ext cx="6629400" cy="1903729"/>
          </a:xfrm>
          <a:prstGeom prst="rect">
            <a:avLst/>
          </a:prstGeom>
        </p:spPr>
      </p:pic>
      <p:pic>
        <p:nvPicPr>
          <p:cNvPr id="18" name="bg object 18"/>
          <p:cNvPicPr/>
          <p:nvPr/>
        </p:nvPicPr>
        <p:blipFill>
          <a:blip r:embed="rId3" cstate="print"/>
          <a:stretch>
            <a:fillRect/>
          </a:stretch>
        </p:blipFill>
        <p:spPr>
          <a:xfrm>
            <a:off x="455930" y="457199"/>
            <a:ext cx="6629400" cy="1903729"/>
          </a:xfrm>
          <a:prstGeom prst="rect">
            <a:avLst/>
          </a:prstGeom>
        </p:spPr>
      </p:pic>
      <p:pic>
        <p:nvPicPr>
          <p:cNvPr id="19" name="bg object 19"/>
          <p:cNvPicPr/>
          <p:nvPr/>
        </p:nvPicPr>
        <p:blipFill>
          <a:blip r:embed="rId4" cstate="print"/>
          <a:stretch>
            <a:fillRect/>
          </a:stretch>
        </p:blipFill>
        <p:spPr>
          <a:xfrm>
            <a:off x="571500" y="2458211"/>
            <a:ext cx="3428238" cy="4313682"/>
          </a:xfrm>
          <a:prstGeom prst="rect">
            <a:avLst/>
          </a:prstGeom>
        </p:spPr>
      </p:pic>
      <p:pic>
        <p:nvPicPr>
          <p:cNvPr id="20" name="bg object 20"/>
          <p:cNvPicPr/>
          <p:nvPr/>
        </p:nvPicPr>
        <p:blipFill>
          <a:blip r:embed="rId5" cstate="print"/>
          <a:stretch>
            <a:fillRect/>
          </a:stretch>
        </p:blipFill>
        <p:spPr>
          <a:xfrm>
            <a:off x="4113276" y="3084575"/>
            <a:ext cx="2646426" cy="1764029"/>
          </a:xfrm>
          <a:prstGeom prst="rect">
            <a:avLst/>
          </a:prstGeom>
        </p:spPr>
      </p:pic>
      <p:pic>
        <p:nvPicPr>
          <p:cNvPr id="21" name="bg object 21"/>
          <p:cNvPicPr/>
          <p:nvPr/>
        </p:nvPicPr>
        <p:blipFill>
          <a:blip r:embed="rId6" cstate="print"/>
          <a:stretch>
            <a:fillRect/>
          </a:stretch>
        </p:blipFill>
        <p:spPr>
          <a:xfrm>
            <a:off x="4133088" y="5027675"/>
            <a:ext cx="2626614" cy="1971293"/>
          </a:xfrm>
          <a:prstGeom prst="rect">
            <a:avLst/>
          </a:prstGeom>
        </p:spPr>
      </p:pic>
      <p:pic>
        <p:nvPicPr>
          <p:cNvPr id="22" name="bg object 22"/>
          <p:cNvPicPr/>
          <p:nvPr/>
        </p:nvPicPr>
        <p:blipFill>
          <a:blip r:embed="rId7" cstate="print"/>
          <a:stretch>
            <a:fillRect/>
          </a:stretch>
        </p:blipFill>
        <p:spPr>
          <a:xfrm>
            <a:off x="4111752" y="7139940"/>
            <a:ext cx="2628138" cy="2806445"/>
          </a:xfrm>
          <a:prstGeom prst="rect">
            <a:avLst/>
          </a:prstGeom>
        </p:spPr>
      </p:pic>
      <p:sp>
        <p:nvSpPr>
          <p:cNvPr id="2" name="Holder 2"/>
          <p:cNvSpPr>
            <a:spLocks noGrp="1"/>
          </p:cNvSpPr>
          <p:nvPr>
            <p:ph type="title"/>
          </p:nvPr>
        </p:nvSpPr>
        <p:spPr/>
        <p:txBody>
          <a:bodyPr lIns="0" tIns="0" rIns="0" bIns="0"/>
          <a:lstStyle>
            <a:lvl1pPr>
              <a:defRPr sz="8000" b="0" i="1">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57200" y="457199"/>
            <a:ext cx="6629400" cy="9777730"/>
          </a:xfrm>
          <a:prstGeom prst="rect">
            <a:avLst/>
          </a:prstGeom>
        </p:spPr>
      </p:pic>
      <p:pic>
        <p:nvPicPr>
          <p:cNvPr id="17" name="bg object 17"/>
          <p:cNvPicPr/>
          <p:nvPr/>
        </p:nvPicPr>
        <p:blipFill>
          <a:blip r:embed="rId3" cstate="print"/>
          <a:stretch>
            <a:fillRect/>
          </a:stretch>
        </p:blipFill>
        <p:spPr>
          <a:xfrm>
            <a:off x="4343400" y="6826884"/>
            <a:ext cx="2514600" cy="1885950"/>
          </a:xfrm>
          <a:prstGeom prst="rect">
            <a:avLst/>
          </a:prstGeom>
        </p:spPr>
      </p:pic>
      <p:pic>
        <p:nvPicPr>
          <p:cNvPr id="18" name="bg object 18"/>
          <p:cNvPicPr/>
          <p:nvPr/>
        </p:nvPicPr>
        <p:blipFill>
          <a:blip r:embed="rId4" cstate="print"/>
          <a:stretch>
            <a:fillRect/>
          </a:stretch>
        </p:blipFill>
        <p:spPr>
          <a:xfrm>
            <a:off x="939800" y="7726044"/>
            <a:ext cx="2482850" cy="1943100"/>
          </a:xfrm>
          <a:prstGeom prst="rect">
            <a:avLst/>
          </a:prstGeom>
        </p:spPr>
      </p:pic>
      <p:sp>
        <p:nvSpPr>
          <p:cNvPr id="2" name="Holder 2"/>
          <p:cNvSpPr>
            <a:spLocks noGrp="1"/>
          </p:cNvSpPr>
          <p:nvPr>
            <p:ph type="title"/>
          </p:nvPr>
        </p:nvSpPr>
        <p:spPr/>
        <p:txBody>
          <a:bodyPr lIns="0" tIns="0" rIns="0" bIns="0"/>
          <a:lstStyle>
            <a:lvl1pPr>
              <a:defRPr sz="8000" b="0" i="1">
                <a:solidFill>
                  <a:schemeClr val="bg1"/>
                </a:solidFill>
                <a:latin typeface="Trebuchet MS"/>
                <a:cs typeface="Trebuchet MS"/>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57200" y="457199"/>
            <a:ext cx="6644132" cy="9829800"/>
          </a:xfrm>
          <a:prstGeom prst="rect">
            <a:avLst/>
          </a:prstGeom>
        </p:spPr>
      </p:pic>
      <p:pic>
        <p:nvPicPr>
          <p:cNvPr id="17" name="bg object 17"/>
          <p:cNvPicPr/>
          <p:nvPr/>
        </p:nvPicPr>
        <p:blipFill>
          <a:blip r:embed="rId3" cstate="print"/>
          <a:stretch>
            <a:fillRect/>
          </a:stretch>
        </p:blipFill>
        <p:spPr>
          <a:xfrm>
            <a:off x="1943100" y="5029834"/>
            <a:ext cx="3851910" cy="5257800"/>
          </a:xfrm>
          <a:prstGeom prst="rect">
            <a:avLst/>
          </a:prstGeom>
        </p:spPr>
      </p:pic>
      <p:sp>
        <p:nvSpPr>
          <p:cNvPr id="18" name="bg object 18"/>
          <p:cNvSpPr/>
          <p:nvPr/>
        </p:nvSpPr>
        <p:spPr>
          <a:xfrm>
            <a:off x="457200" y="9359899"/>
            <a:ext cx="6645909" cy="927100"/>
          </a:xfrm>
          <a:custGeom>
            <a:avLst/>
            <a:gdLst/>
            <a:ahLst/>
            <a:cxnLst/>
            <a:rect l="l" t="t" r="r" b="b"/>
            <a:pathLst>
              <a:path w="6645909" h="927100">
                <a:moveTo>
                  <a:pt x="6645909" y="0"/>
                </a:moveTo>
                <a:lnTo>
                  <a:pt x="0" y="0"/>
                </a:lnTo>
                <a:lnTo>
                  <a:pt x="0" y="927099"/>
                </a:lnTo>
                <a:lnTo>
                  <a:pt x="6645909" y="927099"/>
                </a:lnTo>
                <a:lnTo>
                  <a:pt x="6645909" y="0"/>
                </a:lnTo>
                <a:close/>
              </a:path>
            </a:pathLst>
          </a:custGeom>
          <a:solidFill>
            <a:srgbClr val="FFFFFF">
              <a:alpha val="69802"/>
            </a:srgbClr>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2192845" y="9501225"/>
            <a:ext cx="3159379" cy="206870"/>
          </a:xfrm>
          <a:prstGeom prst="rect">
            <a:avLst/>
          </a:prstGeom>
        </p:spPr>
      </p:pic>
      <p:pic>
        <p:nvPicPr>
          <p:cNvPr id="20" name="bg object 20"/>
          <p:cNvPicPr/>
          <p:nvPr/>
        </p:nvPicPr>
        <p:blipFill>
          <a:blip r:embed="rId5" cstate="print"/>
          <a:stretch>
            <a:fillRect/>
          </a:stretch>
        </p:blipFill>
        <p:spPr>
          <a:xfrm>
            <a:off x="1894014" y="9883749"/>
            <a:ext cx="3769868" cy="180860"/>
          </a:xfrm>
          <a:prstGeom prst="rect">
            <a:avLst/>
          </a:prstGeom>
        </p:spPr>
      </p:pic>
      <p:pic>
        <p:nvPicPr>
          <p:cNvPr id="21" name="bg object 21"/>
          <p:cNvPicPr/>
          <p:nvPr/>
        </p:nvPicPr>
        <p:blipFill>
          <a:blip r:embed="rId6" cstate="print"/>
          <a:stretch>
            <a:fillRect/>
          </a:stretch>
        </p:blipFill>
        <p:spPr>
          <a:xfrm>
            <a:off x="704837" y="3364039"/>
            <a:ext cx="2008962" cy="323468"/>
          </a:xfrm>
          <a:prstGeom prst="rect">
            <a:avLst/>
          </a:prstGeom>
        </p:spPr>
      </p:pic>
      <p:sp>
        <p:nvSpPr>
          <p:cNvPr id="2" name="Holder 2"/>
          <p:cNvSpPr>
            <a:spLocks noGrp="1"/>
          </p:cNvSpPr>
          <p:nvPr>
            <p:ph type="title"/>
          </p:nvPr>
        </p:nvSpPr>
        <p:spPr/>
        <p:txBody>
          <a:bodyPr lIns="0" tIns="0" rIns="0" bIns="0"/>
          <a:lstStyle>
            <a:lvl1pPr>
              <a:defRPr sz="8000" b="0" i="1">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9280" y="3656202"/>
            <a:ext cx="5826760" cy="1245235"/>
          </a:xfrm>
          <a:prstGeom prst="rect">
            <a:avLst/>
          </a:prstGeom>
        </p:spPr>
        <p:txBody>
          <a:bodyPr wrap="square" lIns="0" tIns="0" rIns="0" bIns="0">
            <a:spAutoFit/>
          </a:bodyPr>
          <a:lstStyle>
            <a:lvl1pPr>
              <a:defRPr sz="8000" b="0" i="1">
                <a:solidFill>
                  <a:schemeClr val="bg1"/>
                </a:solidFill>
                <a:latin typeface="Trebuchet MS"/>
                <a:cs typeface="Trebuchet MS"/>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jpe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jpe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5344" y="589534"/>
            <a:ext cx="5610225" cy="635000"/>
          </a:xfrm>
          <a:prstGeom prst="rect">
            <a:avLst/>
          </a:prstGeom>
        </p:spPr>
        <p:txBody>
          <a:bodyPr vert="horz" wrap="square" lIns="0" tIns="12065" rIns="0" bIns="0" rtlCol="0">
            <a:spAutoFit/>
          </a:bodyPr>
          <a:lstStyle/>
          <a:p>
            <a:pPr marL="12700">
              <a:lnSpc>
                <a:spcPct val="100000"/>
              </a:lnSpc>
              <a:spcBef>
                <a:spcPts val="95"/>
              </a:spcBef>
            </a:pPr>
            <a:r>
              <a:rPr sz="4000" i="0" spc="285" dirty="0">
                <a:latin typeface="PMingLiU-ExtB"/>
                <a:cs typeface="PMingLiU-ExtB"/>
              </a:rPr>
              <a:t>PROYEK</a:t>
            </a:r>
            <a:r>
              <a:rPr sz="4000" i="0" spc="15" dirty="0">
                <a:latin typeface="PMingLiU-ExtB"/>
                <a:cs typeface="PMingLiU-ExtB"/>
              </a:rPr>
              <a:t> </a:t>
            </a:r>
            <a:r>
              <a:rPr sz="4000" i="0" spc="-10" dirty="0">
                <a:latin typeface="PMingLiU-ExtB"/>
                <a:cs typeface="PMingLiU-ExtB"/>
              </a:rPr>
              <a:t>PERUB♙H♙N</a:t>
            </a:r>
            <a:endParaRPr sz="4000" dirty="0">
              <a:latin typeface="PMingLiU-ExtB"/>
              <a:cs typeface="PMingLiU-ExtB"/>
            </a:endParaRPr>
          </a:p>
        </p:txBody>
      </p:sp>
      <p:pic>
        <p:nvPicPr>
          <p:cNvPr id="3" name="object 3"/>
          <p:cNvPicPr/>
          <p:nvPr/>
        </p:nvPicPr>
        <p:blipFill>
          <a:blip r:embed="rId2" cstate="print"/>
          <a:stretch>
            <a:fillRect/>
          </a:stretch>
        </p:blipFill>
        <p:spPr>
          <a:xfrm>
            <a:off x="5715000" y="2456814"/>
            <a:ext cx="484250" cy="595629"/>
          </a:xfrm>
          <a:prstGeom prst="rect">
            <a:avLst/>
          </a:prstGeom>
        </p:spPr>
      </p:pic>
      <p:pic>
        <p:nvPicPr>
          <p:cNvPr id="4" name="object 4"/>
          <p:cNvPicPr/>
          <p:nvPr/>
        </p:nvPicPr>
        <p:blipFill>
          <a:blip r:embed="rId3" cstate="print"/>
          <a:stretch>
            <a:fillRect/>
          </a:stretch>
        </p:blipFill>
        <p:spPr>
          <a:xfrm>
            <a:off x="4457065" y="2507614"/>
            <a:ext cx="1025283" cy="461009"/>
          </a:xfrm>
          <a:prstGeom prst="rect">
            <a:avLst/>
          </a:prstGeom>
        </p:spPr>
      </p:pic>
      <p:pic>
        <p:nvPicPr>
          <p:cNvPr id="5" name="object 5"/>
          <p:cNvPicPr/>
          <p:nvPr/>
        </p:nvPicPr>
        <p:blipFill>
          <a:blip r:embed="rId4" cstate="print"/>
          <a:stretch>
            <a:fillRect/>
          </a:stretch>
        </p:blipFill>
        <p:spPr>
          <a:xfrm>
            <a:off x="622312" y="6998779"/>
            <a:ext cx="2766110" cy="180847"/>
          </a:xfrm>
          <a:prstGeom prst="rect">
            <a:avLst/>
          </a:prstGeom>
        </p:spPr>
      </p:pic>
      <p:pic>
        <p:nvPicPr>
          <p:cNvPr id="6" name="object 6"/>
          <p:cNvPicPr/>
          <p:nvPr/>
        </p:nvPicPr>
        <p:blipFill>
          <a:blip r:embed="rId5" cstate="print"/>
          <a:stretch>
            <a:fillRect/>
          </a:stretch>
        </p:blipFill>
        <p:spPr>
          <a:xfrm>
            <a:off x="619036" y="7381302"/>
            <a:ext cx="2693695" cy="180847"/>
          </a:xfrm>
          <a:prstGeom prst="rect">
            <a:avLst/>
          </a:prstGeom>
        </p:spPr>
      </p:pic>
      <p:pic>
        <p:nvPicPr>
          <p:cNvPr id="7" name="object 7"/>
          <p:cNvPicPr/>
          <p:nvPr/>
        </p:nvPicPr>
        <p:blipFill>
          <a:blip r:embed="rId6" cstate="print"/>
          <a:stretch>
            <a:fillRect/>
          </a:stretch>
        </p:blipFill>
        <p:spPr>
          <a:xfrm>
            <a:off x="619912" y="7763827"/>
            <a:ext cx="1898053" cy="180467"/>
          </a:xfrm>
          <a:prstGeom prst="rect">
            <a:avLst/>
          </a:prstGeom>
        </p:spPr>
      </p:pic>
      <p:pic>
        <p:nvPicPr>
          <p:cNvPr id="8" name="object 8"/>
          <p:cNvPicPr/>
          <p:nvPr/>
        </p:nvPicPr>
        <p:blipFill>
          <a:blip r:embed="rId7" cstate="print"/>
          <a:stretch>
            <a:fillRect/>
          </a:stretch>
        </p:blipFill>
        <p:spPr>
          <a:xfrm>
            <a:off x="619467" y="8146351"/>
            <a:ext cx="3159480" cy="180720"/>
          </a:xfrm>
          <a:prstGeom prst="rect">
            <a:avLst/>
          </a:prstGeom>
        </p:spPr>
      </p:pic>
      <p:pic>
        <p:nvPicPr>
          <p:cNvPr id="9" name="object 9"/>
          <p:cNvPicPr/>
          <p:nvPr/>
        </p:nvPicPr>
        <p:blipFill>
          <a:blip r:embed="rId8" cstate="print"/>
          <a:stretch>
            <a:fillRect/>
          </a:stretch>
        </p:blipFill>
        <p:spPr>
          <a:xfrm>
            <a:off x="619467" y="8528875"/>
            <a:ext cx="2156053" cy="180466"/>
          </a:xfrm>
          <a:prstGeom prst="rect">
            <a:avLst/>
          </a:prstGeom>
        </p:spPr>
      </p:pic>
      <p:pic>
        <p:nvPicPr>
          <p:cNvPr id="10" name="object 10"/>
          <p:cNvPicPr/>
          <p:nvPr/>
        </p:nvPicPr>
        <p:blipFill>
          <a:blip r:embed="rId9" cstate="print"/>
          <a:stretch>
            <a:fillRect/>
          </a:stretch>
        </p:blipFill>
        <p:spPr>
          <a:xfrm>
            <a:off x="619467" y="8911652"/>
            <a:ext cx="2302357" cy="180594"/>
          </a:xfrm>
          <a:prstGeom prst="rect">
            <a:avLst/>
          </a:prstGeom>
        </p:spPr>
      </p:pic>
      <p:pic>
        <p:nvPicPr>
          <p:cNvPr id="11" name="object 11"/>
          <p:cNvPicPr/>
          <p:nvPr/>
        </p:nvPicPr>
        <p:blipFill>
          <a:blip r:embed="rId10" cstate="print"/>
          <a:stretch>
            <a:fillRect/>
          </a:stretch>
        </p:blipFill>
        <p:spPr>
          <a:xfrm>
            <a:off x="619467" y="9294177"/>
            <a:ext cx="2809468" cy="180644"/>
          </a:xfrm>
          <a:prstGeom prst="rect">
            <a:avLst/>
          </a:prstGeom>
        </p:spPr>
      </p:pic>
      <p:pic>
        <p:nvPicPr>
          <p:cNvPr id="12" name="object 12"/>
          <p:cNvPicPr/>
          <p:nvPr/>
        </p:nvPicPr>
        <p:blipFill>
          <a:blip r:embed="rId11" cstate="print"/>
          <a:stretch>
            <a:fillRect/>
          </a:stretch>
        </p:blipFill>
        <p:spPr>
          <a:xfrm>
            <a:off x="619467" y="9676485"/>
            <a:ext cx="2633319" cy="180860"/>
          </a:xfrm>
          <a:prstGeom prst="rect">
            <a:avLst/>
          </a:prstGeom>
        </p:spPr>
      </p:pic>
      <p:sp>
        <p:nvSpPr>
          <p:cNvPr id="13" name="object 13"/>
          <p:cNvSpPr txBox="1"/>
          <p:nvPr/>
        </p:nvSpPr>
        <p:spPr>
          <a:xfrm>
            <a:off x="601472" y="10015219"/>
            <a:ext cx="2301875" cy="208279"/>
          </a:xfrm>
          <a:prstGeom prst="rect">
            <a:avLst/>
          </a:prstGeom>
        </p:spPr>
        <p:txBody>
          <a:bodyPr vert="horz" wrap="square" lIns="0" tIns="12700" rIns="0" bIns="0" rtlCol="0">
            <a:spAutoFit/>
          </a:bodyPr>
          <a:lstStyle/>
          <a:p>
            <a:pPr marL="12700">
              <a:lnSpc>
                <a:spcPct val="100000"/>
              </a:lnSpc>
              <a:spcBef>
                <a:spcPts val="100"/>
              </a:spcBef>
            </a:pPr>
            <a:r>
              <a:rPr sz="1200" spc="114" dirty="0">
                <a:solidFill>
                  <a:srgbClr val="FFFFFF"/>
                </a:solidFill>
                <a:latin typeface="PMingLiU-ExtB"/>
                <a:cs typeface="PMingLiU-ExtB"/>
              </a:rPr>
              <a:t>PKN</a:t>
            </a:r>
            <a:r>
              <a:rPr sz="1200" spc="10" dirty="0">
                <a:solidFill>
                  <a:srgbClr val="FFFFFF"/>
                </a:solidFill>
                <a:latin typeface="PMingLiU-ExtB"/>
                <a:cs typeface="PMingLiU-ExtB"/>
              </a:rPr>
              <a:t> </a:t>
            </a:r>
            <a:r>
              <a:rPr sz="1200" dirty="0">
                <a:solidFill>
                  <a:srgbClr val="FFFFFF"/>
                </a:solidFill>
                <a:latin typeface="PMingLiU-ExtB"/>
                <a:cs typeface="PMingLiU-ExtB"/>
              </a:rPr>
              <a:t>T.K.</a:t>
            </a:r>
            <a:r>
              <a:rPr sz="1200" spc="10" dirty="0">
                <a:solidFill>
                  <a:srgbClr val="FFFFFF"/>
                </a:solidFill>
                <a:latin typeface="PMingLiU-ExtB"/>
                <a:cs typeface="PMingLiU-ExtB"/>
              </a:rPr>
              <a:t> </a:t>
            </a:r>
            <a:r>
              <a:rPr sz="1200" spc="50" dirty="0">
                <a:solidFill>
                  <a:srgbClr val="FFFFFF"/>
                </a:solidFill>
                <a:latin typeface="PMingLiU-ExtB"/>
                <a:cs typeface="PMingLiU-ExtB"/>
              </a:rPr>
              <a:t>II</a:t>
            </a:r>
            <a:r>
              <a:rPr sz="1200" spc="25" dirty="0">
                <a:solidFill>
                  <a:srgbClr val="FFFFFF"/>
                </a:solidFill>
                <a:latin typeface="PMingLiU-ExtB"/>
                <a:cs typeface="PMingLiU-ExtB"/>
              </a:rPr>
              <a:t> </a:t>
            </a:r>
            <a:r>
              <a:rPr sz="1200" spc="240" dirty="0">
                <a:solidFill>
                  <a:srgbClr val="FFFFFF"/>
                </a:solidFill>
                <a:latin typeface="PMingLiU-ExtB"/>
                <a:cs typeface="PMingLiU-ExtB"/>
              </a:rPr>
              <a:t>|</a:t>
            </a:r>
            <a:r>
              <a:rPr sz="1200" spc="15" dirty="0">
                <a:solidFill>
                  <a:srgbClr val="FFFFFF"/>
                </a:solidFill>
                <a:latin typeface="PMingLiU-ExtB"/>
                <a:cs typeface="PMingLiU-ExtB"/>
              </a:rPr>
              <a:t> </a:t>
            </a:r>
            <a:r>
              <a:rPr sz="1200" spc="-95" dirty="0">
                <a:solidFill>
                  <a:srgbClr val="FFFFFF"/>
                </a:solidFill>
                <a:latin typeface="PMingLiU-ExtB"/>
                <a:cs typeface="PMingLiU-ExtB"/>
              </a:rPr>
              <a:t>♙NGK♙T♙N</a:t>
            </a:r>
            <a:r>
              <a:rPr sz="1200" spc="15" dirty="0">
                <a:solidFill>
                  <a:srgbClr val="FFFFFF"/>
                </a:solidFill>
                <a:latin typeface="PMingLiU-ExtB"/>
                <a:cs typeface="PMingLiU-ExtB"/>
              </a:rPr>
              <a:t> </a:t>
            </a:r>
            <a:r>
              <a:rPr sz="1200" spc="-20" dirty="0">
                <a:solidFill>
                  <a:srgbClr val="FFFFFF"/>
                </a:solidFill>
                <a:latin typeface="PMingLiU-ExtB"/>
                <a:cs typeface="PMingLiU-ExtB"/>
              </a:rPr>
              <a:t>XXXI</a:t>
            </a:r>
            <a:endParaRPr sz="1200">
              <a:latin typeface="PMingLiU-ExtB"/>
              <a:cs typeface="PMingLiU-ExtB"/>
            </a:endParaRPr>
          </a:p>
        </p:txBody>
      </p:sp>
      <p:pic>
        <p:nvPicPr>
          <p:cNvPr id="14" name="object 14"/>
          <p:cNvPicPr/>
          <p:nvPr/>
        </p:nvPicPr>
        <p:blipFill>
          <a:blip r:embed="rId12" cstate="print"/>
          <a:stretch>
            <a:fillRect/>
          </a:stretch>
        </p:blipFill>
        <p:spPr>
          <a:xfrm>
            <a:off x="6835140" y="7725282"/>
            <a:ext cx="105790" cy="113030"/>
          </a:xfrm>
          <a:prstGeom prst="rect">
            <a:avLst/>
          </a:prstGeom>
        </p:spPr>
      </p:pic>
      <p:pic>
        <p:nvPicPr>
          <p:cNvPr id="15" name="object 15"/>
          <p:cNvPicPr/>
          <p:nvPr/>
        </p:nvPicPr>
        <p:blipFill>
          <a:blip r:embed="rId13" cstate="print"/>
          <a:stretch>
            <a:fillRect/>
          </a:stretch>
        </p:blipFill>
        <p:spPr>
          <a:xfrm>
            <a:off x="6830314" y="7958073"/>
            <a:ext cx="112649" cy="114935"/>
          </a:xfrm>
          <a:prstGeom prst="rect">
            <a:avLst/>
          </a:prstGeom>
        </p:spPr>
      </p:pic>
      <p:pic>
        <p:nvPicPr>
          <p:cNvPr id="16" name="object 16"/>
          <p:cNvPicPr/>
          <p:nvPr/>
        </p:nvPicPr>
        <p:blipFill>
          <a:blip r:embed="rId14" cstate="print"/>
          <a:stretch>
            <a:fillRect/>
          </a:stretch>
        </p:blipFill>
        <p:spPr>
          <a:xfrm>
            <a:off x="6835647" y="8193151"/>
            <a:ext cx="118109" cy="113030"/>
          </a:xfrm>
          <a:prstGeom prst="rect">
            <a:avLst/>
          </a:prstGeom>
        </p:spPr>
      </p:pic>
      <p:pic>
        <p:nvPicPr>
          <p:cNvPr id="17" name="object 17"/>
          <p:cNvPicPr/>
          <p:nvPr/>
        </p:nvPicPr>
        <p:blipFill>
          <a:blip r:embed="rId15" cstate="print"/>
          <a:stretch>
            <a:fillRect/>
          </a:stretch>
        </p:blipFill>
        <p:spPr>
          <a:xfrm>
            <a:off x="6835267" y="8426322"/>
            <a:ext cx="116458" cy="115443"/>
          </a:xfrm>
          <a:prstGeom prst="rect">
            <a:avLst/>
          </a:prstGeom>
        </p:spPr>
      </p:pic>
      <p:pic>
        <p:nvPicPr>
          <p:cNvPr id="18" name="object 18"/>
          <p:cNvPicPr/>
          <p:nvPr/>
        </p:nvPicPr>
        <p:blipFill>
          <a:blip r:embed="rId16" cstate="print"/>
          <a:stretch>
            <a:fillRect/>
          </a:stretch>
        </p:blipFill>
        <p:spPr>
          <a:xfrm>
            <a:off x="6835013" y="8661018"/>
            <a:ext cx="116712" cy="115569"/>
          </a:xfrm>
          <a:prstGeom prst="rect">
            <a:avLst/>
          </a:prstGeom>
        </p:spPr>
      </p:pic>
      <p:pic>
        <p:nvPicPr>
          <p:cNvPr id="19" name="object 19"/>
          <p:cNvPicPr/>
          <p:nvPr/>
        </p:nvPicPr>
        <p:blipFill>
          <a:blip r:embed="rId17" cstate="print"/>
          <a:stretch>
            <a:fillRect/>
          </a:stretch>
        </p:blipFill>
        <p:spPr>
          <a:xfrm>
            <a:off x="6837298" y="9127363"/>
            <a:ext cx="76073" cy="113030"/>
          </a:xfrm>
          <a:prstGeom prst="rect">
            <a:avLst/>
          </a:prstGeom>
        </p:spPr>
      </p:pic>
      <p:pic>
        <p:nvPicPr>
          <p:cNvPr id="20" name="object 20"/>
          <p:cNvPicPr/>
          <p:nvPr/>
        </p:nvPicPr>
        <p:blipFill>
          <a:blip r:embed="rId18" cstate="print"/>
          <a:stretch>
            <a:fillRect/>
          </a:stretch>
        </p:blipFill>
        <p:spPr>
          <a:xfrm>
            <a:off x="6837806" y="9362058"/>
            <a:ext cx="75184" cy="115417"/>
          </a:xfrm>
          <a:prstGeom prst="rect">
            <a:avLst/>
          </a:prstGeom>
        </p:spPr>
      </p:pic>
      <p:pic>
        <p:nvPicPr>
          <p:cNvPr id="21" name="object 21"/>
          <p:cNvPicPr/>
          <p:nvPr/>
        </p:nvPicPr>
        <p:blipFill>
          <a:blip r:embed="rId19" cstate="print"/>
          <a:stretch>
            <a:fillRect/>
          </a:stretch>
        </p:blipFill>
        <p:spPr>
          <a:xfrm>
            <a:off x="6837298" y="9595256"/>
            <a:ext cx="76073" cy="113004"/>
          </a:xfrm>
          <a:prstGeom prst="rect">
            <a:avLst/>
          </a:prstGeom>
        </p:spPr>
      </p:pic>
      <p:pic>
        <p:nvPicPr>
          <p:cNvPr id="22" name="object 22"/>
          <p:cNvPicPr/>
          <p:nvPr/>
        </p:nvPicPr>
        <p:blipFill>
          <a:blip r:embed="rId20" cstate="print"/>
          <a:stretch>
            <a:fillRect/>
          </a:stretch>
        </p:blipFill>
        <p:spPr>
          <a:xfrm>
            <a:off x="6835902" y="9827742"/>
            <a:ext cx="79628" cy="113690"/>
          </a:xfrm>
          <a:prstGeom prst="rect">
            <a:avLst/>
          </a:prstGeom>
        </p:spPr>
      </p:pic>
      <p:sp>
        <p:nvSpPr>
          <p:cNvPr id="23" name="object 23"/>
          <p:cNvSpPr/>
          <p:nvPr/>
        </p:nvSpPr>
        <p:spPr>
          <a:xfrm>
            <a:off x="2926079" y="10118090"/>
            <a:ext cx="4016375" cy="0"/>
          </a:xfrm>
          <a:custGeom>
            <a:avLst/>
            <a:gdLst/>
            <a:ahLst/>
            <a:cxnLst/>
            <a:rect l="l" t="t" r="r" b="b"/>
            <a:pathLst>
              <a:path w="4016375">
                <a:moveTo>
                  <a:pt x="0" y="0"/>
                </a:moveTo>
                <a:lnTo>
                  <a:pt x="4016375" y="0"/>
                </a:lnTo>
              </a:path>
            </a:pathLst>
          </a:custGeom>
          <a:ln w="19050">
            <a:solidFill>
              <a:srgbClr val="FFFFFF"/>
            </a:solidFill>
          </a:ln>
        </p:spPr>
        <p:txBody>
          <a:bodyPr wrap="square" lIns="0" tIns="0" rIns="0" bIns="0" rtlCol="0"/>
          <a:lstStyle/>
          <a:p>
            <a:endParaRPr/>
          </a:p>
        </p:txBody>
      </p:sp>
      <p:sp>
        <p:nvSpPr>
          <p:cNvPr id="24" name="object 24"/>
          <p:cNvSpPr/>
          <p:nvPr/>
        </p:nvSpPr>
        <p:spPr>
          <a:xfrm>
            <a:off x="6898005" y="2554604"/>
            <a:ext cx="0" cy="5039995"/>
          </a:xfrm>
          <a:custGeom>
            <a:avLst/>
            <a:gdLst/>
            <a:ahLst/>
            <a:cxnLst/>
            <a:rect l="l" t="t" r="r" b="b"/>
            <a:pathLst>
              <a:path h="5039995">
                <a:moveTo>
                  <a:pt x="0" y="5039995"/>
                </a:moveTo>
                <a:lnTo>
                  <a:pt x="0" y="0"/>
                </a:lnTo>
              </a:path>
            </a:pathLst>
          </a:custGeom>
          <a:ln w="19050">
            <a:solidFill>
              <a:srgbClr val="FFFFFF"/>
            </a:solidFill>
          </a:ln>
        </p:spPr>
        <p:txBody>
          <a:bodyPr wrap="square" lIns="0" tIns="0" rIns="0" bIns="0" rtlCol="0"/>
          <a:lstStyle/>
          <a:p>
            <a:endParaRPr/>
          </a:p>
        </p:txBody>
      </p:sp>
      <p:grpSp>
        <p:nvGrpSpPr>
          <p:cNvPr id="25" name="object 25"/>
          <p:cNvGrpSpPr/>
          <p:nvPr/>
        </p:nvGrpSpPr>
        <p:grpSpPr>
          <a:xfrm>
            <a:off x="3256343" y="1177099"/>
            <a:ext cx="3291204" cy="389255"/>
            <a:chOff x="3256343" y="1177099"/>
            <a:chExt cx="3291204" cy="389255"/>
          </a:xfrm>
        </p:grpSpPr>
        <p:pic>
          <p:nvPicPr>
            <p:cNvPr id="26" name="object 26"/>
            <p:cNvPicPr/>
            <p:nvPr/>
          </p:nvPicPr>
          <p:blipFill>
            <a:blip r:embed="rId21" cstate="print"/>
            <a:stretch>
              <a:fillRect/>
            </a:stretch>
          </p:blipFill>
          <p:spPr>
            <a:xfrm>
              <a:off x="3358959" y="1210754"/>
              <a:ext cx="142239" cy="156972"/>
            </a:xfrm>
            <a:prstGeom prst="rect">
              <a:avLst/>
            </a:prstGeom>
          </p:spPr>
        </p:pic>
        <p:pic>
          <p:nvPicPr>
            <p:cNvPr id="27" name="object 27"/>
            <p:cNvPicPr/>
            <p:nvPr/>
          </p:nvPicPr>
          <p:blipFill>
            <a:blip r:embed="rId22" cstate="print"/>
            <a:stretch>
              <a:fillRect/>
            </a:stretch>
          </p:blipFill>
          <p:spPr>
            <a:xfrm>
              <a:off x="3594544" y="1177099"/>
              <a:ext cx="2952876" cy="388874"/>
            </a:xfrm>
            <a:prstGeom prst="rect">
              <a:avLst/>
            </a:prstGeom>
          </p:spPr>
        </p:pic>
        <p:sp>
          <p:nvSpPr>
            <p:cNvPr id="28" name="object 28"/>
            <p:cNvSpPr/>
            <p:nvPr/>
          </p:nvSpPr>
          <p:spPr>
            <a:xfrm>
              <a:off x="3261105" y="1188592"/>
              <a:ext cx="292100" cy="363855"/>
            </a:xfrm>
            <a:custGeom>
              <a:avLst/>
              <a:gdLst/>
              <a:ahLst/>
              <a:cxnLst/>
              <a:rect l="l" t="t" r="r" b="b"/>
              <a:pathLst>
                <a:path w="292100" h="363855">
                  <a:moveTo>
                    <a:pt x="158242" y="0"/>
                  </a:moveTo>
                  <a:lnTo>
                    <a:pt x="216602" y="6070"/>
                  </a:lnTo>
                  <a:lnTo>
                    <a:pt x="258318" y="24272"/>
                  </a:lnTo>
                  <a:lnTo>
                    <a:pt x="283364" y="54596"/>
                  </a:lnTo>
                  <a:lnTo>
                    <a:pt x="291719" y="97027"/>
                  </a:lnTo>
                  <a:lnTo>
                    <a:pt x="285517" y="134459"/>
                  </a:lnTo>
                  <a:lnTo>
                    <a:pt x="266916" y="163551"/>
                  </a:lnTo>
                  <a:lnTo>
                    <a:pt x="235922" y="184316"/>
                  </a:lnTo>
                  <a:lnTo>
                    <a:pt x="192541" y="196766"/>
                  </a:lnTo>
                  <a:lnTo>
                    <a:pt x="136779" y="200914"/>
                  </a:lnTo>
                  <a:lnTo>
                    <a:pt x="126208" y="200818"/>
                  </a:lnTo>
                  <a:lnTo>
                    <a:pt x="116982" y="200532"/>
                  </a:lnTo>
                  <a:lnTo>
                    <a:pt x="109114" y="200056"/>
                  </a:lnTo>
                  <a:lnTo>
                    <a:pt x="102616" y="199390"/>
                  </a:lnTo>
                  <a:lnTo>
                    <a:pt x="102616" y="277495"/>
                  </a:lnTo>
                  <a:lnTo>
                    <a:pt x="103759" y="320421"/>
                  </a:lnTo>
                  <a:lnTo>
                    <a:pt x="143637" y="340741"/>
                  </a:lnTo>
                  <a:lnTo>
                    <a:pt x="150114" y="341375"/>
                  </a:lnTo>
                  <a:lnTo>
                    <a:pt x="153416" y="345186"/>
                  </a:lnTo>
                  <a:lnTo>
                    <a:pt x="153416" y="352044"/>
                  </a:lnTo>
                  <a:lnTo>
                    <a:pt x="153416" y="359664"/>
                  </a:lnTo>
                  <a:lnTo>
                    <a:pt x="149860" y="363474"/>
                  </a:lnTo>
                  <a:lnTo>
                    <a:pt x="142875" y="363474"/>
                  </a:lnTo>
                  <a:lnTo>
                    <a:pt x="124108" y="362640"/>
                  </a:lnTo>
                  <a:lnTo>
                    <a:pt x="107045" y="362045"/>
                  </a:lnTo>
                  <a:lnTo>
                    <a:pt x="91672" y="361688"/>
                  </a:lnTo>
                  <a:lnTo>
                    <a:pt x="77978" y="361569"/>
                  </a:lnTo>
                  <a:lnTo>
                    <a:pt x="63787" y="361688"/>
                  </a:lnTo>
                  <a:lnTo>
                    <a:pt x="48275" y="362045"/>
                  </a:lnTo>
                  <a:lnTo>
                    <a:pt x="31454" y="362640"/>
                  </a:lnTo>
                  <a:lnTo>
                    <a:pt x="13335" y="363474"/>
                  </a:lnTo>
                  <a:lnTo>
                    <a:pt x="7366" y="363474"/>
                  </a:lnTo>
                  <a:lnTo>
                    <a:pt x="4318" y="359664"/>
                  </a:lnTo>
                  <a:lnTo>
                    <a:pt x="4318" y="352044"/>
                  </a:lnTo>
                  <a:lnTo>
                    <a:pt x="4318" y="345567"/>
                  </a:lnTo>
                  <a:lnTo>
                    <a:pt x="7112" y="341884"/>
                  </a:lnTo>
                  <a:lnTo>
                    <a:pt x="12573" y="340868"/>
                  </a:lnTo>
                  <a:lnTo>
                    <a:pt x="21744" y="340032"/>
                  </a:lnTo>
                  <a:lnTo>
                    <a:pt x="29273" y="339042"/>
                  </a:lnTo>
                  <a:lnTo>
                    <a:pt x="51500" y="292262"/>
                  </a:lnTo>
                  <a:lnTo>
                    <a:pt x="51689" y="268477"/>
                  </a:lnTo>
                  <a:lnTo>
                    <a:pt x="51689" y="86106"/>
                  </a:lnTo>
                  <a:lnTo>
                    <a:pt x="48956" y="39993"/>
                  </a:lnTo>
                  <a:lnTo>
                    <a:pt x="8255" y="24130"/>
                  </a:lnTo>
                  <a:lnTo>
                    <a:pt x="2667" y="23622"/>
                  </a:lnTo>
                  <a:lnTo>
                    <a:pt x="0" y="19939"/>
                  </a:lnTo>
                  <a:lnTo>
                    <a:pt x="0" y="13462"/>
                  </a:lnTo>
                  <a:lnTo>
                    <a:pt x="0" y="4825"/>
                  </a:lnTo>
                  <a:lnTo>
                    <a:pt x="2540" y="508"/>
                  </a:lnTo>
                  <a:lnTo>
                    <a:pt x="7874" y="508"/>
                  </a:lnTo>
                  <a:lnTo>
                    <a:pt x="27352" y="1341"/>
                  </a:lnTo>
                  <a:lnTo>
                    <a:pt x="45212" y="1936"/>
                  </a:lnTo>
                  <a:lnTo>
                    <a:pt x="61452" y="2293"/>
                  </a:lnTo>
                  <a:lnTo>
                    <a:pt x="76073" y="2413"/>
                  </a:lnTo>
                  <a:lnTo>
                    <a:pt x="81766" y="2363"/>
                  </a:lnTo>
                  <a:lnTo>
                    <a:pt x="89328" y="2206"/>
                  </a:lnTo>
                  <a:lnTo>
                    <a:pt x="98772" y="1930"/>
                  </a:lnTo>
                  <a:lnTo>
                    <a:pt x="110109" y="1524"/>
                  </a:lnTo>
                  <a:lnTo>
                    <a:pt x="130684" y="857"/>
                  </a:lnTo>
                  <a:lnTo>
                    <a:pt x="145557" y="380"/>
                  </a:lnTo>
                  <a:lnTo>
                    <a:pt x="154739" y="95"/>
                  </a:lnTo>
                  <a:lnTo>
                    <a:pt x="158242" y="0"/>
                  </a:lnTo>
                  <a:close/>
                </a:path>
              </a:pathLst>
            </a:custGeom>
            <a:ln w="9525">
              <a:solidFill>
                <a:srgbClr val="FFFFFF"/>
              </a:solidFill>
            </a:ln>
          </p:spPr>
          <p:txBody>
            <a:bodyPr wrap="square" lIns="0" tIns="0" rIns="0" bIns="0" rtlCol="0"/>
            <a:lstStyle/>
            <a:p>
              <a:endParaRPr/>
            </a:p>
          </p:txBody>
        </p:sp>
      </p:grpSp>
      <p:grpSp>
        <p:nvGrpSpPr>
          <p:cNvPr id="29" name="object 29"/>
          <p:cNvGrpSpPr/>
          <p:nvPr/>
        </p:nvGrpSpPr>
        <p:grpSpPr>
          <a:xfrm>
            <a:off x="984008" y="1176083"/>
            <a:ext cx="2134235" cy="389255"/>
            <a:chOff x="984008" y="1176083"/>
            <a:chExt cx="2134235" cy="389255"/>
          </a:xfrm>
        </p:grpSpPr>
        <p:pic>
          <p:nvPicPr>
            <p:cNvPr id="30" name="object 30"/>
            <p:cNvPicPr/>
            <p:nvPr/>
          </p:nvPicPr>
          <p:blipFill>
            <a:blip r:embed="rId23" cstate="print"/>
            <a:stretch>
              <a:fillRect/>
            </a:stretch>
          </p:blipFill>
          <p:spPr>
            <a:xfrm>
              <a:off x="1086726" y="1210754"/>
              <a:ext cx="142227" cy="156972"/>
            </a:xfrm>
            <a:prstGeom prst="rect">
              <a:avLst/>
            </a:prstGeom>
          </p:spPr>
        </p:pic>
        <p:pic>
          <p:nvPicPr>
            <p:cNvPr id="31" name="object 31"/>
            <p:cNvPicPr/>
            <p:nvPr/>
          </p:nvPicPr>
          <p:blipFill>
            <a:blip r:embed="rId24" cstate="print"/>
            <a:stretch>
              <a:fillRect/>
            </a:stretch>
          </p:blipFill>
          <p:spPr>
            <a:xfrm>
              <a:off x="1322387" y="1176083"/>
              <a:ext cx="1795780" cy="389001"/>
            </a:xfrm>
            <a:prstGeom prst="rect">
              <a:avLst/>
            </a:prstGeom>
          </p:spPr>
        </p:pic>
        <p:sp>
          <p:nvSpPr>
            <p:cNvPr id="32" name="object 32"/>
            <p:cNvSpPr/>
            <p:nvPr/>
          </p:nvSpPr>
          <p:spPr>
            <a:xfrm>
              <a:off x="988771" y="1188592"/>
              <a:ext cx="292100" cy="363855"/>
            </a:xfrm>
            <a:custGeom>
              <a:avLst/>
              <a:gdLst/>
              <a:ahLst/>
              <a:cxnLst/>
              <a:rect l="l" t="t" r="r" b="b"/>
              <a:pathLst>
                <a:path w="292100" h="363855">
                  <a:moveTo>
                    <a:pt x="158254" y="0"/>
                  </a:moveTo>
                  <a:lnTo>
                    <a:pt x="216663" y="6070"/>
                  </a:lnTo>
                  <a:lnTo>
                    <a:pt x="258387" y="24272"/>
                  </a:lnTo>
                  <a:lnTo>
                    <a:pt x="283423" y="54596"/>
                  </a:lnTo>
                  <a:lnTo>
                    <a:pt x="291769" y="97027"/>
                  </a:lnTo>
                  <a:lnTo>
                    <a:pt x="285572" y="134459"/>
                  </a:lnTo>
                  <a:lnTo>
                    <a:pt x="266981" y="163551"/>
                  </a:lnTo>
                  <a:lnTo>
                    <a:pt x="236000" y="184316"/>
                  </a:lnTo>
                  <a:lnTo>
                    <a:pt x="192632" y="196766"/>
                  </a:lnTo>
                  <a:lnTo>
                    <a:pt x="136880" y="200914"/>
                  </a:lnTo>
                  <a:lnTo>
                    <a:pt x="126279" y="200818"/>
                  </a:lnTo>
                  <a:lnTo>
                    <a:pt x="117051" y="200532"/>
                  </a:lnTo>
                  <a:lnTo>
                    <a:pt x="109196" y="200056"/>
                  </a:lnTo>
                  <a:lnTo>
                    <a:pt x="102717" y="199390"/>
                  </a:lnTo>
                  <a:lnTo>
                    <a:pt x="102717" y="277495"/>
                  </a:lnTo>
                  <a:lnTo>
                    <a:pt x="103860" y="320421"/>
                  </a:lnTo>
                  <a:lnTo>
                    <a:pt x="143637" y="340741"/>
                  </a:lnTo>
                  <a:lnTo>
                    <a:pt x="150215" y="341375"/>
                  </a:lnTo>
                  <a:lnTo>
                    <a:pt x="153504" y="345186"/>
                  </a:lnTo>
                  <a:lnTo>
                    <a:pt x="153504" y="352044"/>
                  </a:lnTo>
                  <a:lnTo>
                    <a:pt x="153504" y="359664"/>
                  </a:lnTo>
                  <a:lnTo>
                    <a:pt x="149961" y="363474"/>
                  </a:lnTo>
                  <a:lnTo>
                    <a:pt x="142887" y="363474"/>
                  </a:lnTo>
                  <a:lnTo>
                    <a:pt x="124171" y="362640"/>
                  </a:lnTo>
                  <a:lnTo>
                    <a:pt x="107130" y="362045"/>
                  </a:lnTo>
                  <a:lnTo>
                    <a:pt x="91767" y="361688"/>
                  </a:lnTo>
                  <a:lnTo>
                    <a:pt x="78079" y="361569"/>
                  </a:lnTo>
                  <a:lnTo>
                    <a:pt x="63837" y="361688"/>
                  </a:lnTo>
                  <a:lnTo>
                    <a:pt x="48315" y="362045"/>
                  </a:lnTo>
                  <a:lnTo>
                    <a:pt x="31514" y="362640"/>
                  </a:lnTo>
                  <a:lnTo>
                    <a:pt x="13436" y="363474"/>
                  </a:lnTo>
                  <a:lnTo>
                    <a:pt x="7391" y="363474"/>
                  </a:lnTo>
                  <a:lnTo>
                    <a:pt x="4368" y="359664"/>
                  </a:lnTo>
                  <a:lnTo>
                    <a:pt x="4368" y="352044"/>
                  </a:lnTo>
                  <a:lnTo>
                    <a:pt x="4368" y="345567"/>
                  </a:lnTo>
                  <a:lnTo>
                    <a:pt x="7124" y="341884"/>
                  </a:lnTo>
                  <a:lnTo>
                    <a:pt x="12623" y="340868"/>
                  </a:lnTo>
                  <a:lnTo>
                    <a:pt x="21774" y="340032"/>
                  </a:lnTo>
                  <a:lnTo>
                    <a:pt x="29321" y="339042"/>
                  </a:lnTo>
                  <a:lnTo>
                    <a:pt x="51560" y="292262"/>
                  </a:lnTo>
                  <a:lnTo>
                    <a:pt x="51739" y="268477"/>
                  </a:lnTo>
                  <a:lnTo>
                    <a:pt x="51739" y="86106"/>
                  </a:lnTo>
                  <a:lnTo>
                    <a:pt x="48991" y="39993"/>
                  </a:lnTo>
                  <a:lnTo>
                    <a:pt x="8293" y="24130"/>
                  </a:lnTo>
                  <a:lnTo>
                    <a:pt x="2755" y="23622"/>
                  </a:lnTo>
                  <a:lnTo>
                    <a:pt x="0" y="19939"/>
                  </a:lnTo>
                  <a:lnTo>
                    <a:pt x="0" y="13462"/>
                  </a:lnTo>
                  <a:lnTo>
                    <a:pt x="0" y="4825"/>
                  </a:lnTo>
                  <a:lnTo>
                    <a:pt x="2654" y="508"/>
                  </a:lnTo>
                  <a:lnTo>
                    <a:pt x="7950" y="508"/>
                  </a:lnTo>
                  <a:lnTo>
                    <a:pt x="27428" y="1341"/>
                  </a:lnTo>
                  <a:lnTo>
                    <a:pt x="45286" y="1936"/>
                  </a:lnTo>
                  <a:lnTo>
                    <a:pt x="61522" y="2293"/>
                  </a:lnTo>
                  <a:lnTo>
                    <a:pt x="76136" y="2413"/>
                  </a:lnTo>
                  <a:lnTo>
                    <a:pt x="81799" y="2363"/>
                  </a:lnTo>
                  <a:lnTo>
                    <a:pt x="89357" y="2206"/>
                  </a:lnTo>
                  <a:lnTo>
                    <a:pt x="98810" y="1930"/>
                  </a:lnTo>
                  <a:lnTo>
                    <a:pt x="110159" y="1524"/>
                  </a:lnTo>
                  <a:lnTo>
                    <a:pt x="130719" y="857"/>
                  </a:lnTo>
                  <a:lnTo>
                    <a:pt x="145589" y="380"/>
                  </a:lnTo>
                  <a:lnTo>
                    <a:pt x="154768" y="95"/>
                  </a:lnTo>
                  <a:lnTo>
                    <a:pt x="158254" y="0"/>
                  </a:lnTo>
                  <a:close/>
                </a:path>
              </a:pathLst>
            </a:custGeom>
            <a:ln w="9525">
              <a:solidFill>
                <a:srgbClr val="FFFFFF"/>
              </a:solidFill>
            </a:ln>
          </p:spPr>
          <p:txBody>
            <a:bodyPr wrap="square" lIns="0" tIns="0" rIns="0" bIns="0" rtlCol="0"/>
            <a:lstStyle/>
            <a:p>
              <a:endParaRPr/>
            </a:p>
          </p:txBody>
        </p:sp>
      </p:grpSp>
      <p:sp>
        <p:nvSpPr>
          <p:cNvPr id="33" name="object 33"/>
          <p:cNvSpPr txBox="1"/>
          <p:nvPr/>
        </p:nvSpPr>
        <p:spPr>
          <a:xfrm>
            <a:off x="3645534" y="5289549"/>
            <a:ext cx="1115695" cy="288925"/>
          </a:xfrm>
          <a:prstGeom prst="rect">
            <a:avLst/>
          </a:prstGeom>
          <a:solidFill>
            <a:srgbClr val="006FC0"/>
          </a:solidFill>
        </p:spPr>
        <p:txBody>
          <a:bodyPr vert="horz" wrap="square" lIns="0" tIns="76200" rIns="0" bIns="0" rtlCol="0">
            <a:spAutoFit/>
          </a:bodyPr>
          <a:lstStyle/>
          <a:p>
            <a:pPr marL="123825">
              <a:lnSpc>
                <a:spcPct val="100000"/>
              </a:lnSpc>
              <a:spcBef>
                <a:spcPts val="600"/>
              </a:spcBef>
            </a:pPr>
            <a:r>
              <a:rPr sz="1100" spc="-10" dirty="0">
                <a:solidFill>
                  <a:srgbClr val="FFFFFF"/>
                </a:solidFill>
                <a:latin typeface="PMingLiU-ExtB"/>
                <a:cs typeface="PMingLiU-ExtB"/>
              </a:rPr>
              <a:t>SINERGIT♙S</a:t>
            </a:r>
            <a:endParaRPr sz="1100">
              <a:latin typeface="PMingLiU-ExtB"/>
              <a:cs typeface="PMingLiU-ExtB"/>
            </a:endParaRPr>
          </a:p>
        </p:txBody>
      </p:sp>
      <p:pic>
        <p:nvPicPr>
          <p:cNvPr id="34" name="object 34"/>
          <p:cNvPicPr/>
          <p:nvPr/>
        </p:nvPicPr>
        <p:blipFill>
          <a:blip r:embed="rId25" cstate="print"/>
          <a:stretch>
            <a:fillRect/>
          </a:stretch>
        </p:blipFill>
        <p:spPr>
          <a:xfrm>
            <a:off x="647700" y="6614794"/>
            <a:ext cx="960119" cy="288925"/>
          </a:xfrm>
          <a:prstGeom prst="rect">
            <a:avLst/>
          </a:prstGeom>
        </p:spPr>
      </p:pic>
      <p:pic>
        <p:nvPicPr>
          <p:cNvPr id="35" name="Picture 34">
            <a:extLst>
              <a:ext uri="{FF2B5EF4-FFF2-40B4-BE49-F238E27FC236}">
                <a16:creationId xmlns:a16="http://schemas.microsoft.com/office/drawing/2014/main" id="{601BC2E8-517A-4406-B894-B0A347C62DAA}"/>
              </a:ext>
            </a:extLst>
          </p:cNvPr>
          <p:cNvPicPr>
            <a:picLocks noChangeAspect="1"/>
          </p:cNvPicPr>
          <p:nvPr/>
        </p:nvPicPr>
        <p:blipFill rotWithShape="1">
          <a:blip r:embed="rId26">
            <a:extLst>
              <a:ext uri="{28A0092B-C50C-407E-A947-70E740481C1C}">
                <a14:useLocalDpi xmlns:a14="http://schemas.microsoft.com/office/drawing/2010/main" val="0"/>
              </a:ext>
            </a:extLst>
          </a:blip>
          <a:srcRect t="22923"/>
          <a:stretch/>
        </p:blipFill>
        <p:spPr>
          <a:xfrm>
            <a:off x="451624" y="1727516"/>
            <a:ext cx="6653252" cy="5495909"/>
          </a:xfrm>
          <a:prstGeom prst="rect">
            <a:avLst/>
          </a:prstGeom>
        </p:spPr>
      </p:pic>
      <p:sp>
        <p:nvSpPr>
          <p:cNvPr id="36" name="Rectangle 35">
            <a:extLst>
              <a:ext uri="{FF2B5EF4-FFF2-40B4-BE49-F238E27FC236}">
                <a16:creationId xmlns:a16="http://schemas.microsoft.com/office/drawing/2014/main" id="{E5E1061C-1114-44F1-A557-73711B8DE598}"/>
              </a:ext>
            </a:extLst>
          </p:cNvPr>
          <p:cNvSpPr/>
          <p:nvPr/>
        </p:nvSpPr>
        <p:spPr>
          <a:xfrm>
            <a:off x="451624" y="7223425"/>
            <a:ext cx="6653252" cy="3000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C:\Users\User\Downloads\WhatsApp Image 2024-10-30 at 15.57.15.jpeg">
            <a:extLst>
              <a:ext uri="{FF2B5EF4-FFF2-40B4-BE49-F238E27FC236}">
                <a16:creationId xmlns:a16="http://schemas.microsoft.com/office/drawing/2014/main" id="{716200D8-DCAB-4CCC-B7C7-D6008AD2B5D4}"/>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8632" y="7192326"/>
            <a:ext cx="6692112" cy="3185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9400" cy="9777730"/>
          </a:xfrm>
          <a:prstGeom prst="rect">
            <a:avLst/>
          </a:prstGeom>
        </p:spPr>
      </p:pic>
      <p:sp>
        <p:nvSpPr>
          <p:cNvPr id="6" name="object 6"/>
          <p:cNvSpPr txBox="1"/>
          <p:nvPr/>
        </p:nvSpPr>
        <p:spPr>
          <a:xfrm>
            <a:off x="3180714" y="497839"/>
            <a:ext cx="1816736" cy="350737"/>
          </a:xfrm>
          <a:prstGeom prst="rect">
            <a:avLst/>
          </a:prstGeom>
        </p:spPr>
        <p:txBody>
          <a:bodyPr vert="horz" wrap="square" lIns="0" tIns="12065" rIns="0" bIns="0" rtlCol="0">
            <a:spAutoFit/>
          </a:bodyPr>
          <a:lstStyle/>
          <a:p>
            <a:pPr marL="12700">
              <a:lnSpc>
                <a:spcPct val="100000"/>
              </a:lnSpc>
              <a:spcBef>
                <a:spcPts val="95"/>
              </a:spcBef>
            </a:pPr>
            <a:r>
              <a:rPr lang="en-US" sz="2200" spc="-25" dirty="0">
                <a:latin typeface="PMingLiU-ExtB"/>
                <a:cs typeface="PMingLiU-ExtB"/>
              </a:rPr>
              <a:t>MANFAAT</a:t>
            </a:r>
            <a:endParaRPr sz="2200" dirty="0">
              <a:latin typeface="PMingLiU-ExtB"/>
              <a:cs typeface="PMingLiU-ExtB"/>
            </a:endParaRPr>
          </a:p>
        </p:txBody>
      </p:sp>
      <p:grpSp>
        <p:nvGrpSpPr>
          <p:cNvPr id="7" name="object 7"/>
          <p:cNvGrpSpPr/>
          <p:nvPr/>
        </p:nvGrpSpPr>
        <p:grpSpPr>
          <a:xfrm>
            <a:off x="668655" y="1156588"/>
            <a:ext cx="2627630" cy="3787775"/>
            <a:chOff x="668655" y="1156588"/>
            <a:chExt cx="2627630" cy="3787775"/>
          </a:xfrm>
        </p:grpSpPr>
        <p:sp>
          <p:nvSpPr>
            <p:cNvPr id="8" name="object 8"/>
            <p:cNvSpPr/>
            <p:nvPr/>
          </p:nvSpPr>
          <p:spPr>
            <a:xfrm>
              <a:off x="956310" y="1425193"/>
              <a:ext cx="2339975" cy="3519170"/>
            </a:xfrm>
            <a:custGeom>
              <a:avLst/>
              <a:gdLst/>
              <a:ahLst/>
              <a:cxnLst/>
              <a:rect l="l" t="t" r="r" b="b"/>
              <a:pathLst>
                <a:path w="2339975" h="3519170">
                  <a:moveTo>
                    <a:pt x="1949958" y="0"/>
                  </a:moveTo>
                  <a:lnTo>
                    <a:pt x="390017" y="0"/>
                  </a:lnTo>
                  <a:lnTo>
                    <a:pt x="341093" y="3038"/>
                  </a:lnTo>
                  <a:lnTo>
                    <a:pt x="293983" y="11911"/>
                  </a:lnTo>
                  <a:lnTo>
                    <a:pt x="249052" y="26253"/>
                  </a:lnTo>
                  <a:lnTo>
                    <a:pt x="206666" y="45698"/>
                  </a:lnTo>
                  <a:lnTo>
                    <a:pt x="167190" y="69880"/>
                  </a:lnTo>
                  <a:lnTo>
                    <a:pt x="130989" y="98434"/>
                  </a:lnTo>
                  <a:lnTo>
                    <a:pt x="98429" y="130994"/>
                  </a:lnTo>
                  <a:lnTo>
                    <a:pt x="69876" y="167195"/>
                  </a:lnTo>
                  <a:lnTo>
                    <a:pt x="45695" y="206671"/>
                  </a:lnTo>
                  <a:lnTo>
                    <a:pt x="26252" y="249057"/>
                  </a:lnTo>
                  <a:lnTo>
                    <a:pt x="11911" y="293987"/>
                  </a:lnTo>
                  <a:lnTo>
                    <a:pt x="3038" y="341095"/>
                  </a:lnTo>
                  <a:lnTo>
                    <a:pt x="0" y="390017"/>
                  </a:lnTo>
                  <a:lnTo>
                    <a:pt x="0" y="2871978"/>
                  </a:lnTo>
                  <a:lnTo>
                    <a:pt x="3038" y="2920899"/>
                  </a:lnTo>
                  <a:lnTo>
                    <a:pt x="11911" y="2968007"/>
                  </a:lnTo>
                  <a:lnTo>
                    <a:pt x="26252" y="3012937"/>
                  </a:lnTo>
                  <a:lnTo>
                    <a:pt x="45695" y="3055323"/>
                  </a:lnTo>
                  <a:lnTo>
                    <a:pt x="69876" y="3094799"/>
                  </a:lnTo>
                  <a:lnTo>
                    <a:pt x="98429" y="3131000"/>
                  </a:lnTo>
                  <a:lnTo>
                    <a:pt x="130989" y="3163560"/>
                  </a:lnTo>
                  <a:lnTo>
                    <a:pt x="167190" y="3192114"/>
                  </a:lnTo>
                  <a:lnTo>
                    <a:pt x="206666" y="3216296"/>
                  </a:lnTo>
                  <a:lnTo>
                    <a:pt x="249052" y="3235741"/>
                  </a:lnTo>
                  <a:lnTo>
                    <a:pt x="293983" y="3250083"/>
                  </a:lnTo>
                  <a:lnTo>
                    <a:pt x="341093" y="3258956"/>
                  </a:lnTo>
                  <a:lnTo>
                    <a:pt x="390017" y="3261995"/>
                  </a:lnTo>
                  <a:lnTo>
                    <a:pt x="953642" y="3518789"/>
                  </a:lnTo>
                  <a:lnTo>
                    <a:pt x="974979" y="3261995"/>
                  </a:lnTo>
                  <a:lnTo>
                    <a:pt x="1949958"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7"/>
                  </a:ln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8" y="0"/>
                  </a:lnTo>
                  <a:close/>
                </a:path>
              </a:pathLst>
            </a:custGeom>
            <a:solidFill>
              <a:srgbClr val="4471C4"/>
            </a:solidFill>
          </p:spPr>
          <p:txBody>
            <a:bodyPr wrap="square" lIns="0" tIns="0" rIns="0" bIns="0" rtlCol="0"/>
            <a:lstStyle/>
            <a:p>
              <a:endParaRPr/>
            </a:p>
          </p:txBody>
        </p:sp>
        <p:sp>
          <p:nvSpPr>
            <p:cNvPr id="9" name="object 9"/>
            <p:cNvSpPr/>
            <p:nvPr/>
          </p:nvSpPr>
          <p:spPr>
            <a:xfrm>
              <a:off x="687705" y="1175638"/>
              <a:ext cx="2339975" cy="3261995"/>
            </a:xfrm>
            <a:custGeom>
              <a:avLst/>
              <a:gdLst/>
              <a:ahLst/>
              <a:cxnLst/>
              <a:rect l="l" t="t" r="r" b="b"/>
              <a:pathLst>
                <a:path w="2339975" h="3261995">
                  <a:moveTo>
                    <a:pt x="0" y="390017"/>
                  </a:moveTo>
                  <a:lnTo>
                    <a:pt x="3038" y="341095"/>
                  </a:lnTo>
                  <a:lnTo>
                    <a:pt x="11911" y="293987"/>
                  </a:lnTo>
                  <a:lnTo>
                    <a:pt x="26251" y="249057"/>
                  </a:lnTo>
                  <a:lnTo>
                    <a:pt x="45695" y="206671"/>
                  </a:lnTo>
                  <a:lnTo>
                    <a:pt x="69876" y="167195"/>
                  </a:lnTo>
                  <a:lnTo>
                    <a:pt x="98428" y="130994"/>
                  </a:lnTo>
                  <a:lnTo>
                    <a:pt x="130987" y="98434"/>
                  </a:lnTo>
                  <a:lnTo>
                    <a:pt x="167187" y="69880"/>
                  </a:lnTo>
                  <a:lnTo>
                    <a:pt x="206661" y="45698"/>
                  </a:lnTo>
                  <a:lnTo>
                    <a:pt x="249046" y="26253"/>
                  </a:lnTo>
                  <a:lnTo>
                    <a:pt x="293975" y="11911"/>
                  </a:lnTo>
                  <a:lnTo>
                    <a:pt x="341083" y="3038"/>
                  </a:lnTo>
                  <a:lnTo>
                    <a:pt x="390004" y="0"/>
                  </a:lnTo>
                  <a:lnTo>
                    <a:pt x="1949958" y="0"/>
                  </a:lnTo>
                  <a:lnTo>
                    <a:pt x="1998879" y="3038"/>
                  </a:lnTo>
                  <a:lnTo>
                    <a:pt x="2045987" y="11911"/>
                  </a:lnTo>
                  <a:lnTo>
                    <a:pt x="2090917" y="26253"/>
                  </a:lnTo>
                  <a:lnTo>
                    <a:pt x="2133303" y="45698"/>
                  </a:lnTo>
                  <a:lnTo>
                    <a:pt x="2172779" y="69880"/>
                  </a:lnTo>
                  <a:lnTo>
                    <a:pt x="2208980" y="98434"/>
                  </a:lnTo>
                  <a:lnTo>
                    <a:pt x="2241540" y="130994"/>
                  </a:lnTo>
                  <a:lnTo>
                    <a:pt x="2270094" y="167195"/>
                  </a:lnTo>
                  <a:lnTo>
                    <a:pt x="2294276" y="206671"/>
                  </a:lnTo>
                  <a:lnTo>
                    <a:pt x="2313721" y="249057"/>
                  </a:lnTo>
                  <a:lnTo>
                    <a:pt x="2328063" y="293987"/>
                  </a:lnTo>
                  <a:lnTo>
                    <a:pt x="2336936" y="341095"/>
                  </a:lnTo>
                  <a:lnTo>
                    <a:pt x="2339975" y="390017"/>
                  </a:lnTo>
                  <a:lnTo>
                    <a:pt x="2339975" y="2871978"/>
                  </a:lnTo>
                  <a:lnTo>
                    <a:pt x="2336936" y="2920899"/>
                  </a:lnTo>
                  <a:lnTo>
                    <a:pt x="2328063" y="2968007"/>
                  </a:lnTo>
                  <a:lnTo>
                    <a:pt x="2313721" y="3012937"/>
                  </a:lnTo>
                  <a:lnTo>
                    <a:pt x="2294276" y="3055323"/>
                  </a:lnTo>
                  <a:lnTo>
                    <a:pt x="2270094" y="3094799"/>
                  </a:lnTo>
                  <a:lnTo>
                    <a:pt x="2241540" y="3131000"/>
                  </a:lnTo>
                  <a:lnTo>
                    <a:pt x="2208980" y="3163560"/>
                  </a:lnTo>
                  <a:lnTo>
                    <a:pt x="2172779" y="3192114"/>
                  </a:lnTo>
                  <a:lnTo>
                    <a:pt x="2133303" y="3216296"/>
                  </a:lnTo>
                  <a:lnTo>
                    <a:pt x="2090917" y="3235741"/>
                  </a:lnTo>
                  <a:lnTo>
                    <a:pt x="2045987" y="3250083"/>
                  </a:lnTo>
                  <a:lnTo>
                    <a:pt x="1998879" y="3258956"/>
                  </a:lnTo>
                  <a:lnTo>
                    <a:pt x="1949958" y="3261995"/>
                  </a:lnTo>
                  <a:lnTo>
                    <a:pt x="390004" y="3261995"/>
                  </a:lnTo>
                  <a:lnTo>
                    <a:pt x="341083" y="3258956"/>
                  </a:lnTo>
                  <a:lnTo>
                    <a:pt x="293975" y="3250083"/>
                  </a:lnTo>
                  <a:lnTo>
                    <a:pt x="249046" y="3235741"/>
                  </a:lnTo>
                  <a:lnTo>
                    <a:pt x="206661" y="3216296"/>
                  </a:lnTo>
                  <a:lnTo>
                    <a:pt x="167187" y="3192114"/>
                  </a:lnTo>
                  <a:lnTo>
                    <a:pt x="130987" y="3163560"/>
                  </a:lnTo>
                  <a:lnTo>
                    <a:pt x="98428" y="3131000"/>
                  </a:lnTo>
                  <a:lnTo>
                    <a:pt x="69876" y="3094799"/>
                  </a:lnTo>
                  <a:lnTo>
                    <a:pt x="45695" y="3055323"/>
                  </a:lnTo>
                  <a:lnTo>
                    <a:pt x="26251" y="3012937"/>
                  </a:lnTo>
                  <a:lnTo>
                    <a:pt x="11911" y="2968007"/>
                  </a:lnTo>
                  <a:lnTo>
                    <a:pt x="3038" y="2920899"/>
                  </a:lnTo>
                  <a:lnTo>
                    <a:pt x="0" y="2871978"/>
                  </a:lnTo>
                  <a:lnTo>
                    <a:pt x="0" y="390017"/>
                  </a:lnTo>
                  <a:close/>
                </a:path>
              </a:pathLst>
            </a:custGeom>
            <a:ln w="38100">
              <a:solidFill>
                <a:srgbClr val="1F3863"/>
              </a:solidFill>
            </a:ln>
          </p:spPr>
          <p:txBody>
            <a:bodyPr wrap="square" lIns="0" tIns="0" rIns="0" bIns="0" rtlCol="0"/>
            <a:lstStyle/>
            <a:p>
              <a:endParaRPr/>
            </a:p>
          </p:txBody>
        </p:sp>
      </p:grpSp>
      <p:sp>
        <p:nvSpPr>
          <p:cNvPr id="10" name="object 10"/>
          <p:cNvSpPr txBox="1"/>
          <p:nvPr/>
        </p:nvSpPr>
        <p:spPr>
          <a:xfrm>
            <a:off x="1160780" y="1903348"/>
            <a:ext cx="1767205" cy="2241639"/>
          </a:xfrm>
          <a:prstGeom prst="rect">
            <a:avLst/>
          </a:prstGeom>
        </p:spPr>
        <p:txBody>
          <a:bodyPr vert="horz" wrap="square" lIns="0" tIns="12700" rIns="0" bIns="0" rtlCol="0">
            <a:spAutoFit/>
          </a:bodyPr>
          <a:lstStyle/>
          <a:p>
            <a:pPr marL="12700" marR="5080" algn="ctr">
              <a:spcBef>
                <a:spcPts val="100"/>
              </a:spcBef>
            </a:pPr>
            <a:r>
              <a:rPr lang="id-ID" sz="1200" dirty="0">
                <a:solidFill>
                  <a:schemeClr val="bg1"/>
                </a:solidFill>
              </a:rPr>
              <a:t>Meningkatkan kinerja organisasi dalam mendukung klinik terapung melalui kolaborasi antara Ditpolairud Polda Sumsel dengan Pemda setempat dalam rangka meningkatkan pelayanan kesehatan masyarakat di wilayah perairan</a:t>
            </a:r>
            <a:endParaRPr lang="en-US" sz="1200" dirty="0">
              <a:solidFill>
                <a:schemeClr val="bg1"/>
              </a:solidFill>
            </a:endParaRPr>
          </a:p>
          <a:p>
            <a:pPr marL="12700" marR="5080">
              <a:spcBef>
                <a:spcPts val="100"/>
              </a:spcBef>
            </a:pPr>
            <a:endParaRPr sz="1200" dirty="0">
              <a:solidFill>
                <a:schemeClr val="bg1"/>
              </a:solidFill>
              <a:latin typeface="PMingLiU-ExtB"/>
              <a:cs typeface="PMingLiU-ExtB"/>
            </a:endParaRPr>
          </a:p>
        </p:txBody>
      </p:sp>
      <p:grpSp>
        <p:nvGrpSpPr>
          <p:cNvPr id="11" name="object 11"/>
          <p:cNvGrpSpPr/>
          <p:nvPr/>
        </p:nvGrpSpPr>
        <p:grpSpPr>
          <a:xfrm>
            <a:off x="1160780" y="1275968"/>
            <a:ext cx="5711190" cy="7784465"/>
            <a:chOff x="1160780" y="1275968"/>
            <a:chExt cx="5711190" cy="7784465"/>
          </a:xfrm>
        </p:grpSpPr>
        <p:sp>
          <p:nvSpPr>
            <p:cNvPr id="12" name="object 12"/>
            <p:cNvSpPr/>
            <p:nvPr/>
          </p:nvSpPr>
          <p:spPr>
            <a:xfrm>
              <a:off x="1160780" y="1275968"/>
              <a:ext cx="696595" cy="527050"/>
            </a:xfrm>
            <a:custGeom>
              <a:avLst/>
              <a:gdLst/>
              <a:ahLst/>
              <a:cxnLst/>
              <a:rect l="l" t="t" r="r" b="b"/>
              <a:pathLst>
                <a:path w="696594" h="527050">
                  <a:moveTo>
                    <a:pt x="646049" y="0"/>
                  </a:moveTo>
                  <a:lnTo>
                    <a:pt x="606170" y="3429"/>
                  </a:lnTo>
                  <a:lnTo>
                    <a:pt x="569340" y="24257"/>
                  </a:lnTo>
                  <a:lnTo>
                    <a:pt x="565912" y="29718"/>
                  </a:lnTo>
                  <a:lnTo>
                    <a:pt x="427354" y="240411"/>
                  </a:lnTo>
                  <a:lnTo>
                    <a:pt x="405227" y="277469"/>
                  </a:lnTo>
                  <a:lnTo>
                    <a:pt x="388540" y="312404"/>
                  </a:lnTo>
                  <a:lnTo>
                    <a:pt x="374824" y="360187"/>
                  </a:lnTo>
                  <a:lnTo>
                    <a:pt x="369506" y="399109"/>
                  </a:lnTo>
                  <a:lnTo>
                    <a:pt x="367791" y="442722"/>
                  </a:lnTo>
                  <a:lnTo>
                    <a:pt x="368129" y="455433"/>
                  </a:lnTo>
                  <a:lnTo>
                    <a:pt x="376572" y="493660"/>
                  </a:lnTo>
                  <a:lnTo>
                    <a:pt x="410737" y="521968"/>
                  </a:lnTo>
                  <a:lnTo>
                    <a:pt x="449353" y="526857"/>
                  </a:lnTo>
                  <a:lnTo>
                    <a:pt x="461263" y="527050"/>
                  </a:lnTo>
                  <a:lnTo>
                    <a:pt x="473144" y="526857"/>
                  </a:lnTo>
                  <a:lnTo>
                    <a:pt x="512454" y="521968"/>
                  </a:lnTo>
                  <a:lnTo>
                    <a:pt x="547887" y="493660"/>
                  </a:lnTo>
                  <a:lnTo>
                    <a:pt x="556410" y="455433"/>
                  </a:lnTo>
                  <a:lnTo>
                    <a:pt x="556768" y="442722"/>
                  </a:lnTo>
                  <a:lnTo>
                    <a:pt x="556768" y="313309"/>
                  </a:lnTo>
                  <a:lnTo>
                    <a:pt x="691261" y="30734"/>
                  </a:lnTo>
                  <a:lnTo>
                    <a:pt x="694689" y="25273"/>
                  </a:lnTo>
                  <a:lnTo>
                    <a:pt x="696213" y="20447"/>
                  </a:lnTo>
                  <a:lnTo>
                    <a:pt x="695959" y="16383"/>
                  </a:lnTo>
                  <a:lnTo>
                    <a:pt x="661241" y="381"/>
                  </a:lnTo>
                  <a:lnTo>
                    <a:pt x="653984" y="95"/>
                  </a:lnTo>
                  <a:lnTo>
                    <a:pt x="646049" y="0"/>
                  </a:lnTo>
                  <a:close/>
                </a:path>
                <a:path w="696594" h="527050">
                  <a:moveTo>
                    <a:pt x="278383" y="0"/>
                  </a:moveTo>
                  <a:lnTo>
                    <a:pt x="238506" y="3429"/>
                  </a:lnTo>
                  <a:lnTo>
                    <a:pt x="201675" y="24257"/>
                  </a:lnTo>
                  <a:lnTo>
                    <a:pt x="198247" y="29718"/>
                  </a:lnTo>
                  <a:lnTo>
                    <a:pt x="59575" y="240411"/>
                  </a:lnTo>
                  <a:lnTo>
                    <a:pt x="37524" y="277469"/>
                  </a:lnTo>
                  <a:lnTo>
                    <a:pt x="20799" y="312404"/>
                  </a:lnTo>
                  <a:lnTo>
                    <a:pt x="7058" y="360187"/>
                  </a:lnTo>
                  <a:lnTo>
                    <a:pt x="1735" y="399109"/>
                  </a:lnTo>
                  <a:lnTo>
                    <a:pt x="0" y="442722"/>
                  </a:lnTo>
                  <a:lnTo>
                    <a:pt x="352" y="455433"/>
                  </a:lnTo>
                  <a:lnTo>
                    <a:pt x="8825" y="493660"/>
                  </a:lnTo>
                  <a:lnTo>
                    <a:pt x="43010" y="521968"/>
                  </a:lnTo>
                  <a:lnTo>
                    <a:pt x="81596" y="526857"/>
                  </a:lnTo>
                  <a:lnTo>
                    <a:pt x="93472" y="527050"/>
                  </a:lnTo>
                  <a:lnTo>
                    <a:pt x="105354" y="526857"/>
                  </a:lnTo>
                  <a:lnTo>
                    <a:pt x="144716" y="521968"/>
                  </a:lnTo>
                  <a:lnTo>
                    <a:pt x="180149" y="493660"/>
                  </a:lnTo>
                  <a:lnTo>
                    <a:pt x="188620" y="455433"/>
                  </a:lnTo>
                  <a:lnTo>
                    <a:pt x="188975" y="442722"/>
                  </a:lnTo>
                  <a:lnTo>
                    <a:pt x="188975" y="313309"/>
                  </a:lnTo>
                  <a:lnTo>
                    <a:pt x="323595" y="30734"/>
                  </a:lnTo>
                  <a:lnTo>
                    <a:pt x="326263" y="25273"/>
                  </a:lnTo>
                  <a:lnTo>
                    <a:pt x="327659" y="20447"/>
                  </a:lnTo>
                  <a:lnTo>
                    <a:pt x="327659" y="12319"/>
                  </a:lnTo>
                  <a:lnTo>
                    <a:pt x="286238" y="95"/>
                  </a:lnTo>
                  <a:lnTo>
                    <a:pt x="278383" y="0"/>
                  </a:lnTo>
                  <a:close/>
                </a:path>
              </a:pathLst>
            </a:custGeom>
            <a:solidFill>
              <a:srgbClr val="2E5496"/>
            </a:solidFill>
          </p:spPr>
          <p:txBody>
            <a:bodyPr wrap="square" lIns="0" tIns="0" rIns="0" bIns="0" rtlCol="0"/>
            <a:lstStyle/>
            <a:p>
              <a:endParaRPr/>
            </a:p>
          </p:txBody>
        </p:sp>
        <p:sp>
          <p:nvSpPr>
            <p:cNvPr id="13" name="object 13"/>
            <p:cNvSpPr/>
            <p:nvPr/>
          </p:nvSpPr>
          <p:spPr>
            <a:xfrm>
              <a:off x="4531995" y="5541644"/>
              <a:ext cx="2339975" cy="3519170"/>
            </a:xfrm>
            <a:custGeom>
              <a:avLst/>
              <a:gdLst/>
              <a:ahLst/>
              <a:cxnLst/>
              <a:rect l="l" t="t" r="r" b="b"/>
              <a:pathLst>
                <a:path w="2339975" h="3519170">
                  <a:moveTo>
                    <a:pt x="1949957" y="0"/>
                  </a:moveTo>
                  <a:lnTo>
                    <a:pt x="390016" y="0"/>
                  </a:lnTo>
                  <a:lnTo>
                    <a:pt x="341095" y="3038"/>
                  </a:lnTo>
                  <a:lnTo>
                    <a:pt x="293987" y="11911"/>
                  </a:lnTo>
                  <a:lnTo>
                    <a:pt x="249057" y="26253"/>
                  </a:lnTo>
                  <a:lnTo>
                    <a:pt x="206671" y="45698"/>
                  </a:lnTo>
                  <a:lnTo>
                    <a:pt x="167195" y="69880"/>
                  </a:lnTo>
                  <a:lnTo>
                    <a:pt x="130994" y="98434"/>
                  </a:lnTo>
                  <a:lnTo>
                    <a:pt x="98434" y="130994"/>
                  </a:lnTo>
                  <a:lnTo>
                    <a:pt x="69880" y="167195"/>
                  </a:lnTo>
                  <a:lnTo>
                    <a:pt x="45698" y="206671"/>
                  </a:lnTo>
                  <a:lnTo>
                    <a:pt x="26253" y="249057"/>
                  </a:lnTo>
                  <a:lnTo>
                    <a:pt x="11911" y="293987"/>
                  </a:lnTo>
                  <a:lnTo>
                    <a:pt x="3038" y="341095"/>
                  </a:lnTo>
                  <a:lnTo>
                    <a:pt x="0" y="390016"/>
                  </a:lnTo>
                  <a:lnTo>
                    <a:pt x="0" y="2871978"/>
                  </a:lnTo>
                  <a:lnTo>
                    <a:pt x="3038" y="2920899"/>
                  </a:lnTo>
                  <a:lnTo>
                    <a:pt x="11911" y="2968007"/>
                  </a:lnTo>
                  <a:lnTo>
                    <a:pt x="26253" y="3012937"/>
                  </a:lnTo>
                  <a:lnTo>
                    <a:pt x="45698" y="3055323"/>
                  </a:lnTo>
                  <a:lnTo>
                    <a:pt x="69880" y="3094799"/>
                  </a:lnTo>
                  <a:lnTo>
                    <a:pt x="98434" y="3131000"/>
                  </a:lnTo>
                  <a:lnTo>
                    <a:pt x="130994" y="3163560"/>
                  </a:lnTo>
                  <a:lnTo>
                    <a:pt x="167195" y="3192114"/>
                  </a:lnTo>
                  <a:lnTo>
                    <a:pt x="206671" y="3216296"/>
                  </a:lnTo>
                  <a:lnTo>
                    <a:pt x="249057" y="3235741"/>
                  </a:lnTo>
                  <a:lnTo>
                    <a:pt x="293987" y="3250083"/>
                  </a:lnTo>
                  <a:lnTo>
                    <a:pt x="341095" y="3258956"/>
                  </a:lnTo>
                  <a:lnTo>
                    <a:pt x="390016" y="3261995"/>
                  </a:lnTo>
                  <a:lnTo>
                    <a:pt x="1364995" y="3261995"/>
                  </a:lnTo>
                  <a:lnTo>
                    <a:pt x="1386331" y="3518789"/>
                  </a:lnTo>
                  <a:lnTo>
                    <a:pt x="1949957"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6"/>
                  </a:ln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7" y="0"/>
                  </a:lnTo>
                  <a:close/>
                </a:path>
              </a:pathLst>
            </a:custGeom>
            <a:solidFill>
              <a:srgbClr val="EC7C30"/>
            </a:solidFill>
          </p:spPr>
          <p:txBody>
            <a:bodyPr wrap="square" lIns="0" tIns="0" rIns="0" bIns="0" rtlCol="0"/>
            <a:lstStyle/>
            <a:p>
              <a:endParaRPr/>
            </a:p>
          </p:txBody>
        </p:sp>
        <p:sp>
          <p:nvSpPr>
            <p:cNvPr id="14" name="object 14"/>
            <p:cNvSpPr/>
            <p:nvPr/>
          </p:nvSpPr>
          <p:spPr>
            <a:xfrm>
              <a:off x="4263390" y="5292089"/>
              <a:ext cx="2339975" cy="3261995"/>
            </a:xfrm>
            <a:custGeom>
              <a:avLst/>
              <a:gdLst/>
              <a:ahLst/>
              <a:cxnLst/>
              <a:rect l="l" t="t" r="r" b="b"/>
              <a:pathLst>
                <a:path w="2339975" h="3261995">
                  <a:moveTo>
                    <a:pt x="2339975" y="390017"/>
                  </a:move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8" y="0"/>
                  </a:lnTo>
                  <a:lnTo>
                    <a:pt x="390017" y="0"/>
                  </a:lnTo>
                  <a:lnTo>
                    <a:pt x="341095" y="3038"/>
                  </a:lnTo>
                  <a:lnTo>
                    <a:pt x="293987" y="11911"/>
                  </a:lnTo>
                  <a:lnTo>
                    <a:pt x="249057" y="26253"/>
                  </a:lnTo>
                  <a:lnTo>
                    <a:pt x="206671" y="45698"/>
                  </a:lnTo>
                  <a:lnTo>
                    <a:pt x="167195" y="69880"/>
                  </a:lnTo>
                  <a:lnTo>
                    <a:pt x="130994" y="98434"/>
                  </a:lnTo>
                  <a:lnTo>
                    <a:pt x="98434" y="130994"/>
                  </a:lnTo>
                  <a:lnTo>
                    <a:pt x="69880" y="167195"/>
                  </a:lnTo>
                  <a:lnTo>
                    <a:pt x="45698" y="206671"/>
                  </a:lnTo>
                  <a:lnTo>
                    <a:pt x="26253" y="249057"/>
                  </a:lnTo>
                  <a:lnTo>
                    <a:pt x="11911" y="293987"/>
                  </a:lnTo>
                  <a:lnTo>
                    <a:pt x="3038" y="341095"/>
                  </a:lnTo>
                  <a:lnTo>
                    <a:pt x="0" y="390017"/>
                  </a:lnTo>
                  <a:lnTo>
                    <a:pt x="0" y="2871978"/>
                  </a:lnTo>
                  <a:lnTo>
                    <a:pt x="3038" y="2920899"/>
                  </a:lnTo>
                  <a:lnTo>
                    <a:pt x="11911" y="2968007"/>
                  </a:lnTo>
                  <a:lnTo>
                    <a:pt x="26253" y="3012937"/>
                  </a:lnTo>
                  <a:lnTo>
                    <a:pt x="45698" y="3055323"/>
                  </a:lnTo>
                  <a:lnTo>
                    <a:pt x="69880" y="3094799"/>
                  </a:lnTo>
                  <a:lnTo>
                    <a:pt x="98434" y="3131000"/>
                  </a:lnTo>
                  <a:lnTo>
                    <a:pt x="130994" y="3163560"/>
                  </a:lnTo>
                  <a:lnTo>
                    <a:pt x="167195" y="3192114"/>
                  </a:lnTo>
                  <a:lnTo>
                    <a:pt x="206671" y="3216296"/>
                  </a:lnTo>
                  <a:lnTo>
                    <a:pt x="249057" y="3235741"/>
                  </a:lnTo>
                  <a:lnTo>
                    <a:pt x="293987" y="3250083"/>
                  </a:lnTo>
                  <a:lnTo>
                    <a:pt x="341095" y="3258956"/>
                  </a:lnTo>
                  <a:lnTo>
                    <a:pt x="390017" y="3261995"/>
                  </a:lnTo>
                  <a:lnTo>
                    <a:pt x="1949958"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7"/>
                  </a:lnTo>
                  <a:close/>
                </a:path>
              </a:pathLst>
            </a:custGeom>
            <a:ln w="38100">
              <a:solidFill>
                <a:srgbClr val="843B0C"/>
              </a:solidFill>
            </a:ln>
          </p:spPr>
          <p:txBody>
            <a:bodyPr wrap="square" lIns="0" tIns="0" rIns="0" bIns="0" rtlCol="0"/>
            <a:lstStyle/>
            <a:p>
              <a:endParaRPr/>
            </a:p>
          </p:txBody>
        </p:sp>
      </p:grpSp>
      <p:sp>
        <p:nvSpPr>
          <p:cNvPr id="15" name="object 15"/>
          <p:cNvSpPr txBox="1"/>
          <p:nvPr/>
        </p:nvSpPr>
        <p:spPr>
          <a:xfrm>
            <a:off x="4738496" y="5852540"/>
            <a:ext cx="1675130" cy="2413481"/>
          </a:xfrm>
          <a:prstGeom prst="rect">
            <a:avLst/>
          </a:prstGeom>
        </p:spPr>
        <p:txBody>
          <a:bodyPr vert="horz" wrap="square" lIns="0" tIns="12700" rIns="0" bIns="0" rtlCol="0">
            <a:spAutoFit/>
          </a:bodyPr>
          <a:lstStyle/>
          <a:p>
            <a:pPr marL="12700" marR="5080" indent="298450" algn="ctr">
              <a:spcBef>
                <a:spcPts val="100"/>
              </a:spcBef>
            </a:pPr>
            <a:r>
              <a:rPr lang="id-ID" sz="1200" dirty="0"/>
              <a:t>Sebagai wujud dan dukungan terhadap komitmen pemerintah dalam mendukung klinik terapung melalui kolaborasi antara Ditpolairud Polda Sumsel dengan Pemda setempat dalam rangka meningkatkan pelayanan kesehatan masyarakat di wilayah perairan</a:t>
            </a:r>
            <a:endParaRPr sz="1200" dirty="0">
              <a:latin typeface="MingLiU_HKSCS-ExtB"/>
              <a:cs typeface="MingLiU_HKSCS-ExtB"/>
            </a:endParaRPr>
          </a:p>
        </p:txBody>
      </p:sp>
      <p:sp>
        <p:nvSpPr>
          <p:cNvPr id="16" name="object 16"/>
          <p:cNvSpPr/>
          <p:nvPr/>
        </p:nvSpPr>
        <p:spPr>
          <a:xfrm>
            <a:off x="4800980" y="5382259"/>
            <a:ext cx="696595" cy="527050"/>
          </a:xfrm>
          <a:custGeom>
            <a:avLst/>
            <a:gdLst/>
            <a:ahLst/>
            <a:cxnLst/>
            <a:rect l="l" t="t" r="r" b="b"/>
            <a:pathLst>
              <a:path w="696595" h="527050">
                <a:moveTo>
                  <a:pt x="50165" y="0"/>
                </a:moveTo>
                <a:lnTo>
                  <a:pt x="9398" y="4190"/>
                </a:lnTo>
                <a:lnTo>
                  <a:pt x="0" y="20447"/>
                </a:lnTo>
                <a:lnTo>
                  <a:pt x="1524" y="25273"/>
                </a:lnTo>
                <a:lnTo>
                  <a:pt x="4953" y="30734"/>
                </a:lnTo>
                <a:lnTo>
                  <a:pt x="139446" y="313309"/>
                </a:lnTo>
                <a:lnTo>
                  <a:pt x="139446" y="442722"/>
                </a:lnTo>
                <a:lnTo>
                  <a:pt x="145161" y="485901"/>
                </a:lnTo>
                <a:lnTo>
                  <a:pt x="168848" y="515820"/>
                </a:lnTo>
                <a:lnTo>
                  <a:pt x="212010" y="526272"/>
                </a:lnTo>
                <a:lnTo>
                  <a:pt x="234950" y="527050"/>
                </a:lnTo>
                <a:lnTo>
                  <a:pt x="246860" y="526857"/>
                </a:lnTo>
                <a:lnTo>
                  <a:pt x="285476" y="521968"/>
                </a:lnTo>
                <a:lnTo>
                  <a:pt x="319641" y="493660"/>
                </a:lnTo>
                <a:lnTo>
                  <a:pt x="328084" y="455487"/>
                </a:lnTo>
                <a:lnTo>
                  <a:pt x="328422" y="442722"/>
                </a:lnTo>
                <a:lnTo>
                  <a:pt x="328231" y="427597"/>
                </a:lnTo>
                <a:lnTo>
                  <a:pt x="325374" y="385699"/>
                </a:lnTo>
                <a:lnTo>
                  <a:pt x="318712" y="347890"/>
                </a:lnTo>
                <a:lnTo>
                  <a:pt x="302754" y="300749"/>
                </a:lnTo>
                <a:lnTo>
                  <a:pt x="284210" y="265414"/>
                </a:lnTo>
                <a:lnTo>
                  <a:pt x="130302" y="29718"/>
                </a:lnTo>
                <a:lnTo>
                  <a:pt x="126873" y="24257"/>
                </a:lnTo>
                <a:lnTo>
                  <a:pt x="90043" y="3428"/>
                </a:lnTo>
                <a:lnTo>
                  <a:pt x="59047" y="121"/>
                </a:lnTo>
                <a:lnTo>
                  <a:pt x="50165" y="0"/>
                </a:lnTo>
                <a:close/>
              </a:path>
              <a:path w="696595" h="527050">
                <a:moveTo>
                  <a:pt x="417830" y="0"/>
                </a:moveTo>
                <a:lnTo>
                  <a:pt x="377952" y="4190"/>
                </a:lnTo>
                <a:lnTo>
                  <a:pt x="368554" y="12319"/>
                </a:lnTo>
                <a:lnTo>
                  <a:pt x="368554" y="20447"/>
                </a:lnTo>
                <a:lnTo>
                  <a:pt x="369951" y="25273"/>
                </a:lnTo>
                <a:lnTo>
                  <a:pt x="372618" y="30734"/>
                </a:lnTo>
                <a:lnTo>
                  <a:pt x="507238" y="313309"/>
                </a:lnTo>
                <a:lnTo>
                  <a:pt x="507238" y="442722"/>
                </a:lnTo>
                <a:lnTo>
                  <a:pt x="512826" y="485901"/>
                </a:lnTo>
                <a:lnTo>
                  <a:pt x="536638" y="515820"/>
                </a:lnTo>
                <a:lnTo>
                  <a:pt x="579786" y="526272"/>
                </a:lnTo>
                <a:lnTo>
                  <a:pt x="602742" y="527050"/>
                </a:lnTo>
                <a:lnTo>
                  <a:pt x="614598" y="526857"/>
                </a:lnTo>
                <a:lnTo>
                  <a:pt x="653212" y="521968"/>
                </a:lnTo>
                <a:lnTo>
                  <a:pt x="687413" y="493660"/>
                </a:lnTo>
                <a:lnTo>
                  <a:pt x="695858" y="455487"/>
                </a:lnTo>
                <a:lnTo>
                  <a:pt x="696214" y="442722"/>
                </a:lnTo>
                <a:lnTo>
                  <a:pt x="696023" y="427597"/>
                </a:lnTo>
                <a:lnTo>
                  <a:pt x="693166" y="385699"/>
                </a:lnTo>
                <a:lnTo>
                  <a:pt x="686504" y="347890"/>
                </a:lnTo>
                <a:lnTo>
                  <a:pt x="670438" y="300749"/>
                </a:lnTo>
                <a:lnTo>
                  <a:pt x="651890" y="265414"/>
                </a:lnTo>
                <a:lnTo>
                  <a:pt x="497967" y="29718"/>
                </a:lnTo>
                <a:lnTo>
                  <a:pt x="494538" y="24257"/>
                </a:lnTo>
                <a:lnTo>
                  <a:pt x="457708" y="3428"/>
                </a:lnTo>
                <a:lnTo>
                  <a:pt x="426714" y="121"/>
                </a:lnTo>
                <a:lnTo>
                  <a:pt x="417830" y="0"/>
                </a:lnTo>
                <a:close/>
              </a:path>
            </a:pathLst>
          </a:custGeom>
          <a:solidFill>
            <a:srgbClr val="C55A11"/>
          </a:solidFill>
        </p:spPr>
        <p:txBody>
          <a:bodyPr wrap="square" lIns="0" tIns="0" rIns="0" bIns="0" rtlCol="0"/>
          <a:lstStyle/>
          <a:p>
            <a:endParaRPr/>
          </a:p>
        </p:txBody>
      </p:sp>
      <p:pic>
        <p:nvPicPr>
          <p:cNvPr id="17" name="Picture 16" descr="C:\Users\User\Downloads\WhatsApp Image 2024-10-30 at 15.57.15 (2).jpeg">
            <a:extLst>
              <a:ext uri="{FF2B5EF4-FFF2-40B4-BE49-F238E27FC236}">
                <a16:creationId xmlns:a16="http://schemas.microsoft.com/office/drawing/2014/main" id="{59618DCA-C1CB-4159-835D-DC873D30DB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491" y="5619086"/>
            <a:ext cx="2943953" cy="2470814"/>
          </a:xfrm>
          <a:prstGeom prst="rect">
            <a:avLst/>
          </a:prstGeom>
          <a:noFill/>
          <a:ln>
            <a:noFill/>
          </a:ln>
        </p:spPr>
      </p:pic>
      <p:pic>
        <p:nvPicPr>
          <p:cNvPr id="18" name="Picture 17" descr="C:\Users\User\Downloads\WhatsApp Image 2024-10-30 at 15.57.18.jpeg">
            <a:extLst>
              <a:ext uri="{FF2B5EF4-FFF2-40B4-BE49-F238E27FC236}">
                <a16:creationId xmlns:a16="http://schemas.microsoft.com/office/drawing/2014/main" id="{7A8876DB-8257-4D64-BA1B-3CE95A0979C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3640" y="2030029"/>
            <a:ext cx="3032442" cy="2045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9400" cy="9777730"/>
          </a:xfrm>
          <a:prstGeom prst="rect">
            <a:avLst/>
          </a:prstGeom>
        </p:spPr>
      </p:pic>
      <p:grpSp>
        <p:nvGrpSpPr>
          <p:cNvPr id="8" name="object 7">
            <a:extLst>
              <a:ext uri="{FF2B5EF4-FFF2-40B4-BE49-F238E27FC236}">
                <a16:creationId xmlns:a16="http://schemas.microsoft.com/office/drawing/2014/main" id="{DC28BE76-202E-4836-8258-F23199722256}"/>
              </a:ext>
            </a:extLst>
          </p:cNvPr>
          <p:cNvGrpSpPr/>
          <p:nvPr/>
        </p:nvGrpSpPr>
        <p:grpSpPr>
          <a:xfrm>
            <a:off x="4311650" y="1231900"/>
            <a:ext cx="2627630" cy="3787775"/>
            <a:chOff x="668655" y="1156588"/>
            <a:chExt cx="2627630" cy="3787775"/>
          </a:xfrm>
        </p:grpSpPr>
        <p:sp>
          <p:nvSpPr>
            <p:cNvPr id="9" name="object 8">
              <a:extLst>
                <a:ext uri="{FF2B5EF4-FFF2-40B4-BE49-F238E27FC236}">
                  <a16:creationId xmlns:a16="http://schemas.microsoft.com/office/drawing/2014/main" id="{767878FD-0881-40D9-872F-F114FE599696}"/>
                </a:ext>
              </a:extLst>
            </p:cNvPr>
            <p:cNvSpPr/>
            <p:nvPr/>
          </p:nvSpPr>
          <p:spPr>
            <a:xfrm>
              <a:off x="956310" y="1425193"/>
              <a:ext cx="2339975" cy="3519170"/>
            </a:xfrm>
            <a:custGeom>
              <a:avLst/>
              <a:gdLst/>
              <a:ahLst/>
              <a:cxnLst/>
              <a:rect l="l" t="t" r="r" b="b"/>
              <a:pathLst>
                <a:path w="2339975" h="3519170">
                  <a:moveTo>
                    <a:pt x="1949958" y="0"/>
                  </a:moveTo>
                  <a:lnTo>
                    <a:pt x="390017" y="0"/>
                  </a:lnTo>
                  <a:lnTo>
                    <a:pt x="341093" y="3038"/>
                  </a:lnTo>
                  <a:lnTo>
                    <a:pt x="293983" y="11911"/>
                  </a:lnTo>
                  <a:lnTo>
                    <a:pt x="249052" y="26253"/>
                  </a:lnTo>
                  <a:lnTo>
                    <a:pt x="206666" y="45698"/>
                  </a:lnTo>
                  <a:lnTo>
                    <a:pt x="167190" y="69880"/>
                  </a:lnTo>
                  <a:lnTo>
                    <a:pt x="130989" y="98434"/>
                  </a:lnTo>
                  <a:lnTo>
                    <a:pt x="98429" y="130994"/>
                  </a:lnTo>
                  <a:lnTo>
                    <a:pt x="69876" y="167195"/>
                  </a:lnTo>
                  <a:lnTo>
                    <a:pt x="45695" y="206671"/>
                  </a:lnTo>
                  <a:lnTo>
                    <a:pt x="26252" y="249057"/>
                  </a:lnTo>
                  <a:lnTo>
                    <a:pt x="11911" y="293987"/>
                  </a:lnTo>
                  <a:lnTo>
                    <a:pt x="3038" y="341095"/>
                  </a:lnTo>
                  <a:lnTo>
                    <a:pt x="0" y="390017"/>
                  </a:lnTo>
                  <a:lnTo>
                    <a:pt x="0" y="2871978"/>
                  </a:lnTo>
                  <a:lnTo>
                    <a:pt x="3038" y="2920899"/>
                  </a:lnTo>
                  <a:lnTo>
                    <a:pt x="11911" y="2968007"/>
                  </a:lnTo>
                  <a:lnTo>
                    <a:pt x="26252" y="3012937"/>
                  </a:lnTo>
                  <a:lnTo>
                    <a:pt x="45695" y="3055323"/>
                  </a:lnTo>
                  <a:lnTo>
                    <a:pt x="69876" y="3094799"/>
                  </a:lnTo>
                  <a:lnTo>
                    <a:pt x="98429" y="3131000"/>
                  </a:lnTo>
                  <a:lnTo>
                    <a:pt x="130989" y="3163560"/>
                  </a:lnTo>
                  <a:lnTo>
                    <a:pt x="167190" y="3192114"/>
                  </a:lnTo>
                  <a:lnTo>
                    <a:pt x="206666" y="3216296"/>
                  </a:lnTo>
                  <a:lnTo>
                    <a:pt x="249052" y="3235741"/>
                  </a:lnTo>
                  <a:lnTo>
                    <a:pt x="293983" y="3250083"/>
                  </a:lnTo>
                  <a:lnTo>
                    <a:pt x="341093" y="3258956"/>
                  </a:lnTo>
                  <a:lnTo>
                    <a:pt x="390017" y="3261995"/>
                  </a:lnTo>
                  <a:lnTo>
                    <a:pt x="953642" y="3518789"/>
                  </a:lnTo>
                  <a:lnTo>
                    <a:pt x="974979" y="3261995"/>
                  </a:lnTo>
                  <a:lnTo>
                    <a:pt x="1949958"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7"/>
                  </a:ln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8" y="0"/>
                  </a:lnTo>
                  <a:close/>
                </a:path>
              </a:pathLst>
            </a:custGeom>
            <a:solidFill>
              <a:srgbClr val="4471C4"/>
            </a:solidFill>
          </p:spPr>
          <p:txBody>
            <a:bodyPr wrap="square" lIns="0" tIns="0" rIns="0" bIns="0" rtlCol="0"/>
            <a:lstStyle/>
            <a:p>
              <a:endParaRPr/>
            </a:p>
          </p:txBody>
        </p:sp>
        <p:sp>
          <p:nvSpPr>
            <p:cNvPr id="10" name="object 9">
              <a:extLst>
                <a:ext uri="{FF2B5EF4-FFF2-40B4-BE49-F238E27FC236}">
                  <a16:creationId xmlns:a16="http://schemas.microsoft.com/office/drawing/2014/main" id="{E6DC73C6-1949-40DF-8E56-5A327FBF46EF}"/>
                </a:ext>
              </a:extLst>
            </p:cNvPr>
            <p:cNvSpPr/>
            <p:nvPr/>
          </p:nvSpPr>
          <p:spPr>
            <a:xfrm>
              <a:off x="687705" y="1175638"/>
              <a:ext cx="2339975" cy="3261995"/>
            </a:xfrm>
            <a:custGeom>
              <a:avLst/>
              <a:gdLst/>
              <a:ahLst/>
              <a:cxnLst/>
              <a:rect l="l" t="t" r="r" b="b"/>
              <a:pathLst>
                <a:path w="2339975" h="3261995">
                  <a:moveTo>
                    <a:pt x="0" y="390017"/>
                  </a:moveTo>
                  <a:lnTo>
                    <a:pt x="3038" y="341095"/>
                  </a:lnTo>
                  <a:lnTo>
                    <a:pt x="11911" y="293987"/>
                  </a:lnTo>
                  <a:lnTo>
                    <a:pt x="26251" y="249057"/>
                  </a:lnTo>
                  <a:lnTo>
                    <a:pt x="45695" y="206671"/>
                  </a:lnTo>
                  <a:lnTo>
                    <a:pt x="69876" y="167195"/>
                  </a:lnTo>
                  <a:lnTo>
                    <a:pt x="98428" y="130994"/>
                  </a:lnTo>
                  <a:lnTo>
                    <a:pt x="130987" y="98434"/>
                  </a:lnTo>
                  <a:lnTo>
                    <a:pt x="167187" y="69880"/>
                  </a:lnTo>
                  <a:lnTo>
                    <a:pt x="206661" y="45698"/>
                  </a:lnTo>
                  <a:lnTo>
                    <a:pt x="249046" y="26253"/>
                  </a:lnTo>
                  <a:lnTo>
                    <a:pt x="293975" y="11911"/>
                  </a:lnTo>
                  <a:lnTo>
                    <a:pt x="341083" y="3038"/>
                  </a:lnTo>
                  <a:lnTo>
                    <a:pt x="390004" y="0"/>
                  </a:lnTo>
                  <a:lnTo>
                    <a:pt x="1949958" y="0"/>
                  </a:lnTo>
                  <a:lnTo>
                    <a:pt x="1998879" y="3038"/>
                  </a:lnTo>
                  <a:lnTo>
                    <a:pt x="2045987" y="11911"/>
                  </a:lnTo>
                  <a:lnTo>
                    <a:pt x="2090917" y="26253"/>
                  </a:lnTo>
                  <a:lnTo>
                    <a:pt x="2133303" y="45698"/>
                  </a:lnTo>
                  <a:lnTo>
                    <a:pt x="2172779" y="69880"/>
                  </a:lnTo>
                  <a:lnTo>
                    <a:pt x="2208980" y="98434"/>
                  </a:lnTo>
                  <a:lnTo>
                    <a:pt x="2241540" y="130994"/>
                  </a:lnTo>
                  <a:lnTo>
                    <a:pt x="2270094" y="167195"/>
                  </a:lnTo>
                  <a:lnTo>
                    <a:pt x="2294276" y="206671"/>
                  </a:lnTo>
                  <a:lnTo>
                    <a:pt x="2313721" y="249057"/>
                  </a:lnTo>
                  <a:lnTo>
                    <a:pt x="2328063" y="293987"/>
                  </a:lnTo>
                  <a:lnTo>
                    <a:pt x="2336936" y="341095"/>
                  </a:lnTo>
                  <a:lnTo>
                    <a:pt x="2339975" y="390017"/>
                  </a:lnTo>
                  <a:lnTo>
                    <a:pt x="2339975" y="2871978"/>
                  </a:lnTo>
                  <a:lnTo>
                    <a:pt x="2336936" y="2920899"/>
                  </a:lnTo>
                  <a:lnTo>
                    <a:pt x="2328063" y="2968007"/>
                  </a:lnTo>
                  <a:lnTo>
                    <a:pt x="2313721" y="3012937"/>
                  </a:lnTo>
                  <a:lnTo>
                    <a:pt x="2294276" y="3055323"/>
                  </a:lnTo>
                  <a:lnTo>
                    <a:pt x="2270094" y="3094799"/>
                  </a:lnTo>
                  <a:lnTo>
                    <a:pt x="2241540" y="3131000"/>
                  </a:lnTo>
                  <a:lnTo>
                    <a:pt x="2208980" y="3163560"/>
                  </a:lnTo>
                  <a:lnTo>
                    <a:pt x="2172779" y="3192114"/>
                  </a:lnTo>
                  <a:lnTo>
                    <a:pt x="2133303" y="3216296"/>
                  </a:lnTo>
                  <a:lnTo>
                    <a:pt x="2090917" y="3235741"/>
                  </a:lnTo>
                  <a:lnTo>
                    <a:pt x="2045987" y="3250083"/>
                  </a:lnTo>
                  <a:lnTo>
                    <a:pt x="1998879" y="3258956"/>
                  </a:lnTo>
                  <a:lnTo>
                    <a:pt x="1949958" y="3261995"/>
                  </a:lnTo>
                  <a:lnTo>
                    <a:pt x="390004" y="3261995"/>
                  </a:lnTo>
                  <a:lnTo>
                    <a:pt x="341083" y="3258956"/>
                  </a:lnTo>
                  <a:lnTo>
                    <a:pt x="293975" y="3250083"/>
                  </a:lnTo>
                  <a:lnTo>
                    <a:pt x="249046" y="3235741"/>
                  </a:lnTo>
                  <a:lnTo>
                    <a:pt x="206661" y="3216296"/>
                  </a:lnTo>
                  <a:lnTo>
                    <a:pt x="167187" y="3192114"/>
                  </a:lnTo>
                  <a:lnTo>
                    <a:pt x="130987" y="3163560"/>
                  </a:lnTo>
                  <a:lnTo>
                    <a:pt x="98428" y="3131000"/>
                  </a:lnTo>
                  <a:lnTo>
                    <a:pt x="69876" y="3094799"/>
                  </a:lnTo>
                  <a:lnTo>
                    <a:pt x="45695" y="3055323"/>
                  </a:lnTo>
                  <a:lnTo>
                    <a:pt x="26251" y="3012937"/>
                  </a:lnTo>
                  <a:lnTo>
                    <a:pt x="11911" y="2968007"/>
                  </a:lnTo>
                  <a:lnTo>
                    <a:pt x="3038" y="2920899"/>
                  </a:lnTo>
                  <a:lnTo>
                    <a:pt x="0" y="2871978"/>
                  </a:lnTo>
                  <a:lnTo>
                    <a:pt x="0" y="390017"/>
                  </a:lnTo>
                  <a:close/>
                </a:path>
              </a:pathLst>
            </a:custGeom>
            <a:ln w="38100">
              <a:solidFill>
                <a:srgbClr val="1F3863"/>
              </a:solidFill>
            </a:ln>
          </p:spPr>
          <p:txBody>
            <a:bodyPr wrap="square" lIns="0" tIns="0" rIns="0" bIns="0" rtlCol="0"/>
            <a:lstStyle/>
            <a:p>
              <a:endParaRPr/>
            </a:p>
          </p:txBody>
        </p:sp>
      </p:grpSp>
      <p:sp>
        <p:nvSpPr>
          <p:cNvPr id="11" name="object 10">
            <a:extLst>
              <a:ext uri="{FF2B5EF4-FFF2-40B4-BE49-F238E27FC236}">
                <a16:creationId xmlns:a16="http://schemas.microsoft.com/office/drawing/2014/main" id="{A973A5BB-1180-4764-8460-851F2BE19F1C}"/>
              </a:ext>
            </a:extLst>
          </p:cNvPr>
          <p:cNvSpPr txBox="1"/>
          <p:nvPr/>
        </p:nvSpPr>
        <p:spPr>
          <a:xfrm>
            <a:off x="4768850" y="1765300"/>
            <a:ext cx="1767205" cy="2487861"/>
          </a:xfrm>
          <a:prstGeom prst="rect">
            <a:avLst/>
          </a:prstGeom>
        </p:spPr>
        <p:txBody>
          <a:bodyPr vert="horz" wrap="square" lIns="0" tIns="12700" rIns="0" bIns="0" rtlCol="0">
            <a:spAutoFit/>
          </a:bodyPr>
          <a:lstStyle/>
          <a:p>
            <a:pPr marL="12700" marR="5080" algn="just">
              <a:spcBef>
                <a:spcPts val="100"/>
              </a:spcBef>
            </a:pPr>
            <a:r>
              <a:rPr lang="id-ID" sz="1600" dirty="0">
                <a:solidFill>
                  <a:schemeClr val="bg1"/>
                </a:solidFill>
              </a:rPr>
              <a:t>Meningkatnya tata kelola yang ditandai dengan adanya pelayanan kesehatan di lingkungan Perairan baik pesisir pantai maupun Nelayan</a:t>
            </a:r>
            <a:endParaRPr lang="en-US" sz="1600" dirty="0">
              <a:solidFill>
                <a:schemeClr val="bg1"/>
              </a:solidFill>
            </a:endParaRPr>
          </a:p>
          <a:p>
            <a:pPr marL="12700" marR="5080" algn="just">
              <a:spcBef>
                <a:spcPts val="100"/>
              </a:spcBef>
            </a:pPr>
            <a:endParaRPr sz="1600" dirty="0">
              <a:solidFill>
                <a:schemeClr val="bg1"/>
              </a:solidFill>
              <a:latin typeface="PMingLiU-ExtB"/>
              <a:cs typeface="PMingLiU-ExtB"/>
            </a:endParaRPr>
          </a:p>
        </p:txBody>
      </p:sp>
      <p:sp>
        <p:nvSpPr>
          <p:cNvPr id="14" name="object 13">
            <a:extLst>
              <a:ext uri="{FF2B5EF4-FFF2-40B4-BE49-F238E27FC236}">
                <a16:creationId xmlns:a16="http://schemas.microsoft.com/office/drawing/2014/main" id="{47233EDB-AECE-4B7F-8A9B-26DD80497517}"/>
              </a:ext>
            </a:extLst>
          </p:cNvPr>
          <p:cNvSpPr/>
          <p:nvPr/>
        </p:nvSpPr>
        <p:spPr>
          <a:xfrm>
            <a:off x="846455" y="5901055"/>
            <a:ext cx="2339975" cy="3519170"/>
          </a:xfrm>
          <a:custGeom>
            <a:avLst/>
            <a:gdLst/>
            <a:ahLst/>
            <a:cxnLst/>
            <a:rect l="l" t="t" r="r" b="b"/>
            <a:pathLst>
              <a:path w="2339975" h="3519170">
                <a:moveTo>
                  <a:pt x="1949957" y="0"/>
                </a:moveTo>
                <a:lnTo>
                  <a:pt x="390016" y="0"/>
                </a:lnTo>
                <a:lnTo>
                  <a:pt x="341095" y="3038"/>
                </a:lnTo>
                <a:lnTo>
                  <a:pt x="293987" y="11911"/>
                </a:lnTo>
                <a:lnTo>
                  <a:pt x="249057" y="26253"/>
                </a:lnTo>
                <a:lnTo>
                  <a:pt x="206671" y="45698"/>
                </a:lnTo>
                <a:lnTo>
                  <a:pt x="167195" y="69880"/>
                </a:lnTo>
                <a:lnTo>
                  <a:pt x="130994" y="98434"/>
                </a:lnTo>
                <a:lnTo>
                  <a:pt x="98434" y="130994"/>
                </a:lnTo>
                <a:lnTo>
                  <a:pt x="69880" y="167195"/>
                </a:lnTo>
                <a:lnTo>
                  <a:pt x="45698" y="206671"/>
                </a:lnTo>
                <a:lnTo>
                  <a:pt x="26253" y="249057"/>
                </a:lnTo>
                <a:lnTo>
                  <a:pt x="11911" y="293987"/>
                </a:lnTo>
                <a:lnTo>
                  <a:pt x="3038" y="341095"/>
                </a:lnTo>
                <a:lnTo>
                  <a:pt x="0" y="390016"/>
                </a:lnTo>
                <a:lnTo>
                  <a:pt x="0" y="2871978"/>
                </a:lnTo>
                <a:lnTo>
                  <a:pt x="3038" y="2920899"/>
                </a:lnTo>
                <a:lnTo>
                  <a:pt x="11911" y="2968007"/>
                </a:lnTo>
                <a:lnTo>
                  <a:pt x="26253" y="3012937"/>
                </a:lnTo>
                <a:lnTo>
                  <a:pt x="45698" y="3055323"/>
                </a:lnTo>
                <a:lnTo>
                  <a:pt x="69880" y="3094799"/>
                </a:lnTo>
                <a:lnTo>
                  <a:pt x="98434" y="3131000"/>
                </a:lnTo>
                <a:lnTo>
                  <a:pt x="130994" y="3163560"/>
                </a:lnTo>
                <a:lnTo>
                  <a:pt x="167195" y="3192114"/>
                </a:lnTo>
                <a:lnTo>
                  <a:pt x="206671" y="3216296"/>
                </a:lnTo>
                <a:lnTo>
                  <a:pt x="249057" y="3235741"/>
                </a:lnTo>
                <a:lnTo>
                  <a:pt x="293987" y="3250083"/>
                </a:lnTo>
                <a:lnTo>
                  <a:pt x="341095" y="3258956"/>
                </a:lnTo>
                <a:lnTo>
                  <a:pt x="390016" y="3261995"/>
                </a:lnTo>
                <a:lnTo>
                  <a:pt x="1364995" y="3261995"/>
                </a:lnTo>
                <a:lnTo>
                  <a:pt x="1386331" y="3518789"/>
                </a:lnTo>
                <a:lnTo>
                  <a:pt x="1949957"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6"/>
                </a:ln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7" y="0"/>
                </a:lnTo>
                <a:close/>
              </a:path>
            </a:pathLst>
          </a:custGeom>
          <a:solidFill>
            <a:srgbClr val="EC7C30"/>
          </a:solidFill>
        </p:spPr>
        <p:txBody>
          <a:bodyPr wrap="square" lIns="0" tIns="0" rIns="0" bIns="0" rtlCol="0"/>
          <a:lstStyle/>
          <a:p>
            <a:endParaRPr/>
          </a:p>
        </p:txBody>
      </p:sp>
      <p:sp>
        <p:nvSpPr>
          <p:cNvPr id="15" name="object 14">
            <a:extLst>
              <a:ext uri="{FF2B5EF4-FFF2-40B4-BE49-F238E27FC236}">
                <a16:creationId xmlns:a16="http://schemas.microsoft.com/office/drawing/2014/main" id="{2E3DEEE4-2775-4DC7-9147-C97C766B592E}"/>
              </a:ext>
            </a:extLst>
          </p:cNvPr>
          <p:cNvSpPr/>
          <p:nvPr/>
        </p:nvSpPr>
        <p:spPr>
          <a:xfrm>
            <a:off x="577850" y="5651500"/>
            <a:ext cx="2339975" cy="3261995"/>
          </a:xfrm>
          <a:custGeom>
            <a:avLst/>
            <a:gdLst/>
            <a:ahLst/>
            <a:cxnLst/>
            <a:rect l="l" t="t" r="r" b="b"/>
            <a:pathLst>
              <a:path w="2339975" h="3261995">
                <a:moveTo>
                  <a:pt x="2339975" y="390017"/>
                </a:moveTo>
                <a:lnTo>
                  <a:pt x="2336936" y="341095"/>
                </a:lnTo>
                <a:lnTo>
                  <a:pt x="2328063" y="293987"/>
                </a:lnTo>
                <a:lnTo>
                  <a:pt x="2313721" y="249057"/>
                </a:lnTo>
                <a:lnTo>
                  <a:pt x="2294276" y="206671"/>
                </a:lnTo>
                <a:lnTo>
                  <a:pt x="2270094" y="167195"/>
                </a:lnTo>
                <a:lnTo>
                  <a:pt x="2241540" y="130994"/>
                </a:lnTo>
                <a:lnTo>
                  <a:pt x="2208980" y="98434"/>
                </a:lnTo>
                <a:lnTo>
                  <a:pt x="2172779" y="69880"/>
                </a:lnTo>
                <a:lnTo>
                  <a:pt x="2133303" y="45698"/>
                </a:lnTo>
                <a:lnTo>
                  <a:pt x="2090917" y="26253"/>
                </a:lnTo>
                <a:lnTo>
                  <a:pt x="2045987" y="11911"/>
                </a:lnTo>
                <a:lnTo>
                  <a:pt x="1998879" y="3038"/>
                </a:lnTo>
                <a:lnTo>
                  <a:pt x="1949958" y="0"/>
                </a:lnTo>
                <a:lnTo>
                  <a:pt x="390017" y="0"/>
                </a:lnTo>
                <a:lnTo>
                  <a:pt x="341095" y="3038"/>
                </a:lnTo>
                <a:lnTo>
                  <a:pt x="293987" y="11911"/>
                </a:lnTo>
                <a:lnTo>
                  <a:pt x="249057" y="26253"/>
                </a:lnTo>
                <a:lnTo>
                  <a:pt x="206671" y="45698"/>
                </a:lnTo>
                <a:lnTo>
                  <a:pt x="167195" y="69880"/>
                </a:lnTo>
                <a:lnTo>
                  <a:pt x="130994" y="98434"/>
                </a:lnTo>
                <a:lnTo>
                  <a:pt x="98434" y="130994"/>
                </a:lnTo>
                <a:lnTo>
                  <a:pt x="69880" y="167195"/>
                </a:lnTo>
                <a:lnTo>
                  <a:pt x="45698" y="206671"/>
                </a:lnTo>
                <a:lnTo>
                  <a:pt x="26253" y="249057"/>
                </a:lnTo>
                <a:lnTo>
                  <a:pt x="11911" y="293987"/>
                </a:lnTo>
                <a:lnTo>
                  <a:pt x="3038" y="341095"/>
                </a:lnTo>
                <a:lnTo>
                  <a:pt x="0" y="390017"/>
                </a:lnTo>
                <a:lnTo>
                  <a:pt x="0" y="2871978"/>
                </a:lnTo>
                <a:lnTo>
                  <a:pt x="3038" y="2920899"/>
                </a:lnTo>
                <a:lnTo>
                  <a:pt x="11911" y="2968007"/>
                </a:lnTo>
                <a:lnTo>
                  <a:pt x="26253" y="3012937"/>
                </a:lnTo>
                <a:lnTo>
                  <a:pt x="45698" y="3055323"/>
                </a:lnTo>
                <a:lnTo>
                  <a:pt x="69880" y="3094799"/>
                </a:lnTo>
                <a:lnTo>
                  <a:pt x="98434" y="3131000"/>
                </a:lnTo>
                <a:lnTo>
                  <a:pt x="130994" y="3163560"/>
                </a:lnTo>
                <a:lnTo>
                  <a:pt x="167195" y="3192114"/>
                </a:lnTo>
                <a:lnTo>
                  <a:pt x="206671" y="3216296"/>
                </a:lnTo>
                <a:lnTo>
                  <a:pt x="249057" y="3235741"/>
                </a:lnTo>
                <a:lnTo>
                  <a:pt x="293987" y="3250083"/>
                </a:lnTo>
                <a:lnTo>
                  <a:pt x="341095" y="3258956"/>
                </a:lnTo>
                <a:lnTo>
                  <a:pt x="390017" y="3261995"/>
                </a:lnTo>
                <a:lnTo>
                  <a:pt x="1949958" y="3261995"/>
                </a:lnTo>
                <a:lnTo>
                  <a:pt x="1998879" y="3258956"/>
                </a:lnTo>
                <a:lnTo>
                  <a:pt x="2045987" y="3250083"/>
                </a:lnTo>
                <a:lnTo>
                  <a:pt x="2090917" y="3235741"/>
                </a:lnTo>
                <a:lnTo>
                  <a:pt x="2133303" y="3216296"/>
                </a:lnTo>
                <a:lnTo>
                  <a:pt x="2172779" y="3192114"/>
                </a:lnTo>
                <a:lnTo>
                  <a:pt x="2208980" y="3163560"/>
                </a:lnTo>
                <a:lnTo>
                  <a:pt x="2241540" y="3131000"/>
                </a:lnTo>
                <a:lnTo>
                  <a:pt x="2270094" y="3094799"/>
                </a:lnTo>
                <a:lnTo>
                  <a:pt x="2294276" y="3055323"/>
                </a:lnTo>
                <a:lnTo>
                  <a:pt x="2313721" y="3012937"/>
                </a:lnTo>
                <a:lnTo>
                  <a:pt x="2328063" y="2968007"/>
                </a:lnTo>
                <a:lnTo>
                  <a:pt x="2336936" y="2920899"/>
                </a:lnTo>
                <a:lnTo>
                  <a:pt x="2339975" y="2871978"/>
                </a:lnTo>
                <a:lnTo>
                  <a:pt x="2339975" y="390017"/>
                </a:lnTo>
                <a:close/>
              </a:path>
            </a:pathLst>
          </a:custGeom>
          <a:ln w="38100">
            <a:solidFill>
              <a:srgbClr val="843B0C"/>
            </a:solidFill>
          </a:ln>
        </p:spPr>
        <p:txBody>
          <a:bodyPr wrap="square" lIns="0" tIns="0" rIns="0" bIns="0" rtlCol="0"/>
          <a:lstStyle/>
          <a:p>
            <a:endParaRPr/>
          </a:p>
        </p:txBody>
      </p:sp>
      <p:sp>
        <p:nvSpPr>
          <p:cNvPr id="16" name="object 10">
            <a:extLst>
              <a:ext uri="{FF2B5EF4-FFF2-40B4-BE49-F238E27FC236}">
                <a16:creationId xmlns:a16="http://schemas.microsoft.com/office/drawing/2014/main" id="{95950207-050C-4C66-8492-BB47E0E49DCF}"/>
              </a:ext>
            </a:extLst>
          </p:cNvPr>
          <p:cNvSpPr txBox="1"/>
          <p:nvPr/>
        </p:nvSpPr>
        <p:spPr>
          <a:xfrm>
            <a:off x="1035050" y="6095786"/>
            <a:ext cx="1767205" cy="2487861"/>
          </a:xfrm>
          <a:prstGeom prst="rect">
            <a:avLst/>
          </a:prstGeom>
        </p:spPr>
        <p:txBody>
          <a:bodyPr vert="horz" wrap="square" lIns="0" tIns="12700" rIns="0" bIns="0" rtlCol="0">
            <a:spAutoFit/>
          </a:bodyPr>
          <a:lstStyle/>
          <a:p>
            <a:pPr marL="12700" marR="5080" algn="just">
              <a:spcBef>
                <a:spcPts val="100"/>
              </a:spcBef>
            </a:pPr>
            <a:r>
              <a:rPr lang="id-ID" sz="1800" dirty="0">
                <a:solidFill>
                  <a:schemeClr val="bg1"/>
                </a:solidFill>
              </a:rPr>
              <a:t>Mewujudkan kepercayaan publik </a:t>
            </a:r>
            <a:r>
              <a:rPr lang="id-ID" sz="1800" i="1" dirty="0">
                <a:solidFill>
                  <a:schemeClr val="bg1"/>
                </a:solidFill>
              </a:rPr>
              <a:t>(trust building)</a:t>
            </a:r>
            <a:r>
              <a:rPr lang="id-ID" sz="1800" dirty="0">
                <a:solidFill>
                  <a:schemeClr val="bg1"/>
                </a:solidFill>
              </a:rPr>
              <a:t> dalam pelayanan kesehatan masyarakat di Wilayah Perairan</a:t>
            </a:r>
            <a:endParaRPr lang="en-US" sz="1800" dirty="0">
              <a:solidFill>
                <a:schemeClr val="bg1"/>
              </a:solidFill>
            </a:endParaRPr>
          </a:p>
          <a:p>
            <a:pPr marL="12700" marR="5080" algn="just">
              <a:spcBef>
                <a:spcPts val="100"/>
              </a:spcBef>
            </a:pPr>
            <a:endParaRPr sz="1600" dirty="0">
              <a:solidFill>
                <a:schemeClr val="bg1"/>
              </a:solidFill>
              <a:latin typeface="PMingLiU-ExtB"/>
              <a:cs typeface="PMingLiU-ExtB"/>
            </a:endParaRPr>
          </a:p>
        </p:txBody>
      </p:sp>
      <p:pic>
        <p:nvPicPr>
          <p:cNvPr id="17" name="Picture 16">
            <a:extLst>
              <a:ext uri="{FF2B5EF4-FFF2-40B4-BE49-F238E27FC236}">
                <a16:creationId xmlns:a16="http://schemas.microsoft.com/office/drawing/2014/main" id="{B8E37584-4BE3-4E5C-96A9-AF7C8BF61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466" y="6127536"/>
            <a:ext cx="3095929" cy="2192432"/>
          </a:xfrm>
          <a:prstGeom prst="rect">
            <a:avLst/>
          </a:prstGeom>
        </p:spPr>
      </p:pic>
      <p:pic>
        <p:nvPicPr>
          <p:cNvPr id="18" name="Picture 17">
            <a:extLst>
              <a:ext uri="{FF2B5EF4-FFF2-40B4-BE49-F238E27FC236}">
                <a16:creationId xmlns:a16="http://schemas.microsoft.com/office/drawing/2014/main" id="{6E6E0A54-9742-47D0-B38F-80EFC7161450}"/>
              </a:ext>
            </a:extLst>
          </p:cNvPr>
          <p:cNvPicPr>
            <a:picLocks noChangeAspect="1"/>
          </p:cNvPicPr>
          <p:nvPr/>
        </p:nvPicPr>
        <p:blipFill rotWithShape="1">
          <a:blip r:embed="rId4">
            <a:extLst>
              <a:ext uri="{28A0092B-C50C-407E-A947-70E740481C1C}">
                <a14:useLocalDpi xmlns:a14="http://schemas.microsoft.com/office/drawing/2010/main" val="0"/>
              </a:ext>
            </a:extLst>
          </a:blip>
          <a:srcRect t="10003" b="10954"/>
          <a:stretch/>
        </p:blipFill>
        <p:spPr>
          <a:xfrm>
            <a:off x="778763" y="1348265"/>
            <a:ext cx="3124582" cy="34578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8510" cy="9777730"/>
          </a:xfrm>
          <a:prstGeom prst="rect">
            <a:avLst/>
          </a:prstGeom>
        </p:spPr>
      </p:pic>
      <p:sp>
        <p:nvSpPr>
          <p:cNvPr id="7" name="object 7"/>
          <p:cNvSpPr txBox="1"/>
          <p:nvPr/>
        </p:nvSpPr>
        <p:spPr>
          <a:xfrm>
            <a:off x="2529967" y="497839"/>
            <a:ext cx="2500630" cy="360680"/>
          </a:xfrm>
          <a:prstGeom prst="rect">
            <a:avLst/>
          </a:prstGeom>
        </p:spPr>
        <p:txBody>
          <a:bodyPr vert="horz" wrap="square" lIns="0" tIns="12065" rIns="0" bIns="0" rtlCol="0">
            <a:spAutoFit/>
          </a:bodyPr>
          <a:lstStyle/>
          <a:p>
            <a:pPr marL="12700">
              <a:lnSpc>
                <a:spcPct val="100000"/>
              </a:lnSpc>
              <a:spcBef>
                <a:spcPts val="95"/>
              </a:spcBef>
            </a:pPr>
            <a:r>
              <a:rPr sz="2200" spc="60" dirty="0">
                <a:latin typeface="PMingLiU-ExtB"/>
                <a:cs typeface="PMingLiU-ExtB"/>
              </a:rPr>
              <a:t>RU♙NG</a:t>
            </a:r>
            <a:r>
              <a:rPr sz="2200" dirty="0">
                <a:latin typeface="PMingLiU-ExtB"/>
                <a:cs typeface="PMingLiU-ExtB"/>
              </a:rPr>
              <a:t> </a:t>
            </a:r>
            <a:r>
              <a:rPr sz="2200" spc="195" dirty="0">
                <a:latin typeface="PMingLiU-ExtB"/>
                <a:cs typeface="PMingLiU-ExtB"/>
              </a:rPr>
              <a:t>LINGKUP</a:t>
            </a:r>
            <a:endParaRPr sz="2200">
              <a:latin typeface="PMingLiU-ExtB"/>
              <a:cs typeface="PMingLiU-ExtB"/>
            </a:endParaRPr>
          </a:p>
        </p:txBody>
      </p:sp>
      <p:sp>
        <p:nvSpPr>
          <p:cNvPr id="8" name="object 8"/>
          <p:cNvSpPr txBox="1"/>
          <p:nvPr/>
        </p:nvSpPr>
        <p:spPr>
          <a:xfrm>
            <a:off x="958850" y="3861606"/>
            <a:ext cx="5739130" cy="1636602"/>
          </a:xfrm>
          <a:prstGeom prst="rect">
            <a:avLst/>
          </a:prstGeom>
          <a:ln w="28575">
            <a:solidFill>
              <a:srgbClr val="FFFFFF"/>
            </a:solidFill>
          </a:ln>
        </p:spPr>
        <p:txBody>
          <a:bodyPr vert="horz" wrap="square" lIns="0" tIns="38100" rIns="0" bIns="0" rtlCol="0">
            <a:spAutoFit/>
          </a:bodyPr>
          <a:lstStyle/>
          <a:p>
            <a:pPr marL="106045" marR="334645" algn="ctr">
              <a:lnSpc>
                <a:spcPct val="103099"/>
              </a:lnSpc>
              <a:spcBef>
                <a:spcPts val="300"/>
              </a:spcBef>
            </a:pPr>
            <a:r>
              <a:rPr lang="id-ID" sz="1400" dirty="0"/>
              <a:t>Proyek Perubahan ini merupakan peran penting Ditpolairud Polda Sumsel dalam mendukung klinik terapung melalui kolaborasi antara Ditpolairud Polda Sumsel dengan Pemda setempat dalam rangka meningkatkan pelayanan kesehatan masyarakat di wilayah perairan yang sampai saat ini  belum dilakukan secara optimal, karena yang ada saat ini hanya berupa ambulan terapung sebagai sarana dalam melayani kesehatan masyarakat</a:t>
            </a:r>
            <a:r>
              <a:rPr lang="id-ID" sz="1800" dirty="0"/>
              <a:t>. </a:t>
            </a:r>
            <a:endParaRPr lang="en-US" sz="1800" dirty="0"/>
          </a:p>
        </p:txBody>
      </p:sp>
      <p:pic>
        <p:nvPicPr>
          <p:cNvPr id="9" name="Picture 8" descr="C:\Users\User\Downloads\WhatsApp Image 2024-10-01 at 11.44.57.jpeg">
            <a:extLst>
              <a:ext uri="{FF2B5EF4-FFF2-40B4-BE49-F238E27FC236}">
                <a16:creationId xmlns:a16="http://schemas.microsoft.com/office/drawing/2014/main" id="{C709DAE8-60C8-425D-9ABC-1A650279AF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7733" y="1197228"/>
            <a:ext cx="2870517" cy="2244472"/>
          </a:xfrm>
          <a:prstGeom prst="rect">
            <a:avLst/>
          </a:prstGeom>
          <a:noFill/>
          <a:ln>
            <a:noFill/>
          </a:ln>
        </p:spPr>
      </p:pic>
      <p:pic>
        <p:nvPicPr>
          <p:cNvPr id="10" name="Picture 9" descr="C:\Users\User\Downloads\WhatsApp Image 2024-10-01 at 11.46.35.jpeg">
            <a:extLst>
              <a:ext uri="{FF2B5EF4-FFF2-40B4-BE49-F238E27FC236}">
                <a16:creationId xmlns:a16="http://schemas.microsoft.com/office/drawing/2014/main" id="{E3350479-B0AD-4088-B962-75D0083044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850" y="1210517"/>
            <a:ext cx="2691130" cy="2231183"/>
          </a:xfrm>
          <a:prstGeom prst="rect">
            <a:avLst/>
          </a:prstGeom>
          <a:noFill/>
          <a:ln>
            <a:noFill/>
          </a:ln>
        </p:spPr>
      </p:pic>
      <p:pic>
        <p:nvPicPr>
          <p:cNvPr id="11" name="Picture 10" descr="C:\Users\User\Downloads\WhatsApp Image 2024-10-09 at 11.28.16.jpeg">
            <a:extLst>
              <a:ext uri="{FF2B5EF4-FFF2-40B4-BE49-F238E27FC236}">
                <a16:creationId xmlns:a16="http://schemas.microsoft.com/office/drawing/2014/main" id="{59F587B5-BF19-4B5E-9A17-6C1B12F44CF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475" y="5727700"/>
            <a:ext cx="5643880" cy="32372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63550" y="497839"/>
            <a:ext cx="6629400" cy="9777730"/>
          </a:xfrm>
          <a:prstGeom prst="rect">
            <a:avLst/>
          </a:prstGeom>
        </p:spPr>
      </p:pic>
      <p:sp>
        <p:nvSpPr>
          <p:cNvPr id="5" name="object 5"/>
          <p:cNvSpPr txBox="1"/>
          <p:nvPr/>
        </p:nvSpPr>
        <p:spPr>
          <a:xfrm>
            <a:off x="1555750" y="497839"/>
            <a:ext cx="4446905" cy="360680"/>
          </a:xfrm>
          <a:prstGeom prst="rect">
            <a:avLst/>
          </a:prstGeom>
        </p:spPr>
        <p:txBody>
          <a:bodyPr vert="horz" wrap="square" lIns="0" tIns="12065" rIns="0" bIns="0" rtlCol="0">
            <a:spAutoFit/>
          </a:bodyPr>
          <a:lstStyle/>
          <a:p>
            <a:pPr marL="12700">
              <a:lnSpc>
                <a:spcPct val="100000"/>
              </a:lnSpc>
              <a:spcBef>
                <a:spcPts val="95"/>
              </a:spcBef>
            </a:pPr>
            <a:r>
              <a:rPr sz="2200" spc="70" dirty="0">
                <a:latin typeface="PMingLiU-ExtB"/>
                <a:cs typeface="PMingLiU-ExtB"/>
              </a:rPr>
              <a:t>OU</a:t>
            </a:r>
            <a:r>
              <a:rPr lang="en-US" sz="2200" spc="70" dirty="0">
                <a:latin typeface="PMingLiU-ExtB"/>
                <a:cs typeface="PMingLiU-ExtB"/>
              </a:rPr>
              <a:t>T</a:t>
            </a:r>
            <a:r>
              <a:rPr sz="2200" spc="70" dirty="0">
                <a:latin typeface="PMingLiU-ExtB"/>
                <a:cs typeface="PMingLiU-ExtB"/>
              </a:rPr>
              <a:t>PU</a:t>
            </a:r>
            <a:r>
              <a:rPr lang="en-US" sz="2200" spc="70" dirty="0">
                <a:latin typeface="PMingLiU-ExtB"/>
                <a:cs typeface="PMingLiU-ExtB"/>
              </a:rPr>
              <a:t>T</a:t>
            </a:r>
            <a:r>
              <a:rPr sz="2200" spc="25" dirty="0">
                <a:latin typeface="PMingLiU-ExtB"/>
                <a:cs typeface="PMingLiU-ExtB"/>
              </a:rPr>
              <a:t> </a:t>
            </a:r>
            <a:r>
              <a:rPr sz="2200" spc="160" dirty="0">
                <a:latin typeface="PMingLiU-ExtB"/>
                <a:cs typeface="PMingLiU-ExtB"/>
              </a:rPr>
              <a:t>PROYEK</a:t>
            </a:r>
            <a:r>
              <a:rPr sz="2200" spc="10" dirty="0">
                <a:latin typeface="PMingLiU-ExtB"/>
                <a:cs typeface="PMingLiU-ExtB"/>
              </a:rPr>
              <a:t> </a:t>
            </a:r>
            <a:r>
              <a:rPr sz="2200" spc="-10" dirty="0">
                <a:latin typeface="PMingLiU-ExtB"/>
                <a:cs typeface="PMingLiU-ExtB"/>
              </a:rPr>
              <a:t>PERUB♙H♙N</a:t>
            </a:r>
            <a:endParaRPr sz="2200" dirty="0">
              <a:latin typeface="PMingLiU-ExtB"/>
              <a:cs typeface="PMingLiU-ExtB"/>
            </a:endParaRPr>
          </a:p>
        </p:txBody>
      </p:sp>
      <p:sp>
        <p:nvSpPr>
          <p:cNvPr id="7" name="object 7"/>
          <p:cNvSpPr txBox="1"/>
          <p:nvPr/>
        </p:nvSpPr>
        <p:spPr>
          <a:xfrm>
            <a:off x="1778254" y="1244854"/>
            <a:ext cx="1788160" cy="309700"/>
          </a:xfrm>
          <a:prstGeom prst="rect">
            <a:avLst/>
          </a:prstGeom>
        </p:spPr>
        <p:txBody>
          <a:bodyPr vert="horz" wrap="square" lIns="0" tIns="93345" rIns="0" bIns="0" rtlCol="0">
            <a:spAutoFit/>
          </a:bodyPr>
          <a:lstStyle/>
          <a:p>
            <a:pPr marL="12700">
              <a:lnSpc>
                <a:spcPct val="100000"/>
              </a:lnSpc>
              <a:spcBef>
                <a:spcPts val="735"/>
              </a:spcBef>
            </a:pPr>
            <a:r>
              <a:rPr sz="1400" b="1" spc="-10" dirty="0">
                <a:latin typeface="Arial" panose="020B0604020202020204" pitchFamily="34" charset="0"/>
                <a:cs typeface="Arial" panose="020B0604020202020204" pitchFamily="34" charset="0"/>
              </a:rPr>
              <a:t>INTERNAL</a:t>
            </a:r>
            <a:endParaRPr sz="1400" dirty="0">
              <a:latin typeface="Arial" panose="020B0604020202020204" pitchFamily="34" charset="0"/>
              <a:cs typeface="Arial" panose="020B0604020202020204" pitchFamily="34" charset="0"/>
            </a:endParaRPr>
          </a:p>
        </p:txBody>
      </p:sp>
      <p:sp>
        <p:nvSpPr>
          <p:cNvPr id="12" name="object 12"/>
          <p:cNvSpPr txBox="1"/>
          <p:nvPr/>
        </p:nvSpPr>
        <p:spPr>
          <a:xfrm>
            <a:off x="654050" y="1732339"/>
            <a:ext cx="3124200" cy="4920578"/>
          </a:xfrm>
          <a:prstGeom prst="rect">
            <a:avLst/>
          </a:prstGeom>
        </p:spPr>
        <p:txBody>
          <a:bodyPr vert="horz" wrap="square" lIns="0" tIns="11430" rIns="0" bIns="0" rtlCol="0">
            <a:spAutoFit/>
          </a:bodyPr>
          <a:lstStyle/>
          <a:p>
            <a:pPr lvl="1" algn="just">
              <a:spcBef>
                <a:spcPts val="600"/>
              </a:spcBef>
            </a:pPr>
            <a:r>
              <a:rPr lang="id-ID" sz="1400" dirty="0"/>
              <a:t>Meningkatkan kinerja organisasi dalam mendukung klinik terapung melalui kolaborasi antara Ditpolairud Polda Sumsel dengan Pemda setempat dalam rangka meningkatkan pelayanan kesehatan masyarakat di wilayah perairan</a:t>
            </a:r>
            <a:endParaRPr lang="en-US" sz="1400" dirty="0"/>
          </a:p>
          <a:p>
            <a:pPr lvl="1" algn="just">
              <a:spcBef>
                <a:spcPts val="600"/>
              </a:spcBef>
            </a:pPr>
            <a:r>
              <a:rPr lang="id-ID" sz="1400" dirty="0"/>
              <a:t>Pencapaian sasaran strategis</a:t>
            </a:r>
            <a:r>
              <a:rPr lang="en-US" sz="1400" dirty="0"/>
              <a:t> </a:t>
            </a:r>
            <a:r>
              <a:rPr lang="id-ID" sz="1400" dirty="0"/>
              <a:t>Ditpolairud Polda Sumsel dalam mendukung klinik terapung melalui kolaborasi antara Ditpolairud Polda Sumsel dengan Pemda setempat dalam rangka meningkatkan pelayanan kesehatan masyarakat di wilayah perairan</a:t>
            </a:r>
            <a:endParaRPr lang="en-US" sz="1400" dirty="0"/>
          </a:p>
          <a:p>
            <a:pPr lvl="1" algn="just">
              <a:spcBef>
                <a:spcPts val="600"/>
              </a:spcBef>
            </a:pPr>
            <a:r>
              <a:rPr lang="id-ID" sz="1400" dirty="0"/>
              <a:t>Meningkatnya kapabilitas, kinerja dan profesionalitas </a:t>
            </a:r>
            <a:r>
              <a:rPr lang="en-US" sz="1400" dirty="0" err="1"/>
              <a:t>anggota</a:t>
            </a:r>
            <a:r>
              <a:rPr lang="en-US" sz="1400" dirty="0"/>
              <a:t> </a:t>
            </a:r>
            <a:r>
              <a:rPr lang="en-US" sz="1400" dirty="0" err="1"/>
              <a:t>Ditpolairud</a:t>
            </a:r>
            <a:r>
              <a:rPr lang="en-US" sz="1400" dirty="0"/>
              <a:t> </a:t>
            </a:r>
            <a:r>
              <a:rPr lang="en-US" sz="1400" dirty="0" err="1"/>
              <a:t>Polda</a:t>
            </a:r>
            <a:r>
              <a:rPr lang="en-US" sz="1400" dirty="0"/>
              <a:t> </a:t>
            </a:r>
            <a:r>
              <a:rPr lang="en-US" sz="1400" dirty="0" err="1"/>
              <a:t>Sumsel</a:t>
            </a:r>
            <a:r>
              <a:rPr lang="en-US" sz="1400" dirty="0"/>
              <a:t>.</a:t>
            </a:r>
          </a:p>
          <a:p>
            <a:pPr lvl="1" algn="just">
              <a:spcBef>
                <a:spcPts val="600"/>
              </a:spcBef>
            </a:pPr>
            <a:r>
              <a:rPr lang="id-ID" sz="1400" dirty="0"/>
              <a:t>Terwujudnya </a:t>
            </a:r>
            <a:r>
              <a:rPr lang="en-US" sz="1400" dirty="0" err="1"/>
              <a:t>Ditpolairud</a:t>
            </a:r>
            <a:r>
              <a:rPr lang="en-US" sz="1400" dirty="0"/>
              <a:t> </a:t>
            </a:r>
            <a:r>
              <a:rPr lang="en-US" sz="1400" dirty="0" err="1"/>
              <a:t>Polda</a:t>
            </a:r>
            <a:r>
              <a:rPr lang="en-US" sz="1400" dirty="0"/>
              <a:t> </a:t>
            </a:r>
            <a:r>
              <a:rPr lang="en-US" sz="1400" dirty="0" err="1"/>
              <a:t>Sumsel</a:t>
            </a:r>
            <a:r>
              <a:rPr lang="en-US" sz="1400" dirty="0"/>
              <a:t> </a:t>
            </a:r>
            <a:r>
              <a:rPr lang="id-ID" sz="1400" dirty="0"/>
              <a:t>yang Presisi.</a:t>
            </a:r>
            <a:endParaRPr lang="en-US" sz="1400" dirty="0"/>
          </a:p>
          <a:p>
            <a:pPr marL="12700" marR="5080" algn="just">
              <a:spcBef>
                <a:spcPts val="600"/>
              </a:spcBef>
            </a:pPr>
            <a:endParaRPr sz="1400" dirty="0">
              <a:latin typeface="Times New Roman"/>
              <a:cs typeface="Times New Roman"/>
            </a:endParaRPr>
          </a:p>
        </p:txBody>
      </p:sp>
      <p:sp>
        <p:nvSpPr>
          <p:cNvPr id="13" name="object 13"/>
          <p:cNvSpPr txBox="1"/>
          <p:nvPr/>
        </p:nvSpPr>
        <p:spPr>
          <a:xfrm>
            <a:off x="3993260" y="1244854"/>
            <a:ext cx="2985390" cy="5295680"/>
          </a:xfrm>
          <a:prstGeom prst="rect">
            <a:avLst/>
          </a:prstGeom>
        </p:spPr>
        <p:txBody>
          <a:bodyPr vert="horz" wrap="square" lIns="0" tIns="93345" rIns="0" bIns="0" rtlCol="0">
            <a:spAutoFit/>
          </a:bodyPr>
          <a:lstStyle/>
          <a:p>
            <a:pPr marL="1276985" algn="just">
              <a:spcBef>
                <a:spcPts val="600"/>
              </a:spcBef>
            </a:pPr>
            <a:r>
              <a:rPr sz="1400" b="1" spc="-10" dirty="0">
                <a:latin typeface="Arial" panose="020B0604020202020204" pitchFamily="34" charset="0"/>
                <a:cs typeface="Arial" panose="020B0604020202020204" pitchFamily="34" charset="0"/>
              </a:rPr>
              <a:t>EKSTERNAL</a:t>
            </a:r>
            <a:endParaRPr lang="en-US" sz="1400" b="1" spc="-10" dirty="0">
              <a:latin typeface="Arial" panose="020B0604020202020204" pitchFamily="34" charset="0"/>
              <a:cs typeface="Arial" panose="020B0604020202020204" pitchFamily="34" charset="0"/>
            </a:endParaRPr>
          </a:p>
          <a:p>
            <a:pPr lvl="1" algn="just">
              <a:spcBef>
                <a:spcPts val="600"/>
              </a:spcBef>
            </a:pPr>
            <a:endParaRPr lang="en-US" sz="800" dirty="0">
              <a:latin typeface="Arial" panose="020B0604020202020204" pitchFamily="34" charset="0"/>
              <a:cs typeface="Arial" panose="020B0604020202020204" pitchFamily="34" charset="0"/>
            </a:endParaRPr>
          </a:p>
          <a:p>
            <a:pPr lvl="1" algn="just">
              <a:spcBef>
                <a:spcPts val="600"/>
              </a:spcBef>
            </a:pPr>
            <a:r>
              <a:rPr lang="id-ID" sz="1400" dirty="0">
                <a:latin typeface="Arial" panose="020B0604020202020204" pitchFamily="34" charset="0"/>
                <a:cs typeface="Arial" panose="020B0604020202020204" pitchFamily="34" charset="0"/>
              </a:rPr>
              <a:t>Sebagai wujud dan dukungan terhadap komitmen pemerintah dalam mendukung klinik terapung melalui kolaborasi antara Ditpolairud Polda Sumsel dengan Pemda setempat dalam rangka meningkatkan pelayanan kesehatan masyarakat di wilayah perairan.</a:t>
            </a:r>
            <a:endParaRPr lang="en-US" sz="1400" dirty="0">
              <a:latin typeface="Arial" panose="020B0604020202020204" pitchFamily="34" charset="0"/>
              <a:cs typeface="Arial" panose="020B0604020202020204" pitchFamily="34" charset="0"/>
            </a:endParaRPr>
          </a:p>
          <a:p>
            <a:pPr lvl="1" algn="just">
              <a:spcBef>
                <a:spcPts val="600"/>
              </a:spcBef>
            </a:pPr>
            <a:r>
              <a:rPr lang="id-ID" sz="1400" dirty="0">
                <a:latin typeface="Arial" panose="020B0604020202020204" pitchFamily="34" charset="0"/>
                <a:cs typeface="Arial" panose="020B0604020202020204" pitchFamily="34" charset="0"/>
              </a:rPr>
              <a:t>Adanya kebijakan yang tepat sasaran bersama dengan stakeholders  eksternal untuk mewujudkan Program pemerintah</a:t>
            </a:r>
            <a:endParaRPr lang="en-US" sz="1400" dirty="0">
              <a:latin typeface="Arial" panose="020B0604020202020204" pitchFamily="34" charset="0"/>
              <a:cs typeface="Arial" panose="020B0604020202020204" pitchFamily="34" charset="0"/>
            </a:endParaRPr>
          </a:p>
          <a:p>
            <a:pPr lvl="1" algn="just">
              <a:spcBef>
                <a:spcPts val="600"/>
              </a:spcBef>
            </a:pPr>
            <a:r>
              <a:rPr lang="id-ID" sz="1400" dirty="0">
                <a:latin typeface="Arial" panose="020B0604020202020204" pitchFamily="34" charset="0"/>
                <a:cs typeface="Arial" panose="020B0604020202020204" pitchFamily="34" charset="0"/>
              </a:rPr>
              <a:t>Kolaborasi antara Ditpolairud Polda Sumsel dengan Pemda setempat dalam rangka meningkatkan pelayanan kesehatan masyarakat di wilayah perairan </a:t>
            </a:r>
            <a:endParaRPr lang="en-US" sz="1400" dirty="0">
              <a:latin typeface="Arial" panose="020B0604020202020204" pitchFamily="34" charset="0"/>
              <a:cs typeface="Arial" panose="020B0604020202020204" pitchFamily="34" charset="0"/>
            </a:endParaRPr>
          </a:p>
          <a:p>
            <a:pPr lvl="1" algn="just">
              <a:spcBef>
                <a:spcPts val="600"/>
              </a:spcBef>
            </a:pPr>
            <a:r>
              <a:rPr lang="en-US" sz="1400" dirty="0" err="1">
                <a:latin typeface="Arial" panose="020B0604020202020204" pitchFamily="34" charset="0"/>
                <a:cs typeface="Arial" panose="020B0604020202020204" pitchFamily="34" charset="0"/>
              </a:rPr>
              <a:t>Meningkatkan</a:t>
            </a:r>
            <a:r>
              <a:rPr lang="en-US" sz="1400" dirty="0">
                <a:latin typeface="Arial" panose="020B0604020202020204" pitchFamily="34" charset="0"/>
                <a:cs typeface="Arial" panose="020B0604020202020204" pitchFamily="34" charset="0"/>
              </a:rPr>
              <a:t> </a:t>
            </a:r>
            <a:r>
              <a:rPr lang="id-ID" sz="1400" dirty="0">
                <a:latin typeface="Arial" panose="020B0604020202020204" pitchFamily="34" charset="0"/>
                <a:cs typeface="Arial" panose="020B0604020202020204" pitchFamily="34" charset="0"/>
              </a:rPr>
              <a:t>pelayanan kesehatan masyarakat di wilayah perairan</a:t>
            </a:r>
            <a:endParaRPr lang="en-US" sz="1400" dirty="0">
              <a:latin typeface="Arial" panose="020B0604020202020204" pitchFamily="34" charset="0"/>
              <a:cs typeface="Arial" panose="020B0604020202020204" pitchFamily="34" charset="0"/>
            </a:endParaRPr>
          </a:p>
          <a:p>
            <a:pPr marL="1276985" algn="just">
              <a:spcBef>
                <a:spcPts val="600"/>
              </a:spcBef>
            </a:pPr>
            <a:endParaRPr sz="1400" dirty="0">
              <a:latin typeface="Arial" panose="020B0604020202020204" pitchFamily="34" charset="0"/>
              <a:cs typeface="Arial" panose="020B0604020202020204" pitchFamily="34" charset="0"/>
            </a:endParaRPr>
          </a:p>
        </p:txBody>
      </p:sp>
      <p:pic>
        <p:nvPicPr>
          <p:cNvPr id="14" name="Picture 13" descr="C:\Users\User\Downloads\WhatsApp Image 2024-10-30 at 15.57.15 (2).jpeg">
            <a:extLst>
              <a:ext uri="{FF2B5EF4-FFF2-40B4-BE49-F238E27FC236}">
                <a16:creationId xmlns:a16="http://schemas.microsoft.com/office/drawing/2014/main" id="{E984DB88-1DAB-4CE6-BA4B-E5F1A8434D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500" y="6652917"/>
            <a:ext cx="5250511" cy="3425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199"/>
            <a:ext cx="6629400" cy="9777730"/>
            <a:chOff x="457200" y="457199"/>
            <a:chExt cx="6629400" cy="9777730"/>
          </a:xfrm>
        </p:grpSpPr>
        <p:pic>
          <p:nvPicPr>
            <p:cNvPr id="3" name="object 3"/>
            <p:cNvPicPr/>
            <p:nvPr/>
          </p:nvPicPr>
          <p:blipFill>
            <a:blip r:embed="rId2" cstate="print"/>
            <a:stretch>
              <a:fillRect/>
            </a:stretch>
          </p:blipFill>
          <p:spPr>
            <a:xfrm>
              <a:off x="457200" y="457199"/>
              <a:ext cx="6629400" cy="9777730"/>
            </a:xfrm>
            <a:prstGeom prst="rect">
              <a:avLst/>
            </a:prstGeom>
          </p:spPr>
        </p:pic>
        <p:sp>
          <p:nvSpPr>
            <p:cNvPr id="6" name="object 6"/>
            <p:cNvSpPr/>
            <p:nvPr/>
          </p:nvSpPr>
          <p:spPr>
            <a:xfrm>
              <a:off x="3513073" y="4327753"/>
              <a:ext cx="3406140" cy="5293360"/>
            </a:xfrm>
            <a:custGeom>
              <a:avLst/>
              <a:gdLst/>
              <a:ahLst/>
              <a:cxnLst/>
              <a:rect l="l" t="t" r="r" b="b"/>
              <a:pathLst>
                <a:path w="3406140" h="5293359">
                  <a:moveTo>
                    <a:pt x="0" y="5293106"/>
                  </a:moveTo>
                  <a:lnTo>
                    <a:pt x="3406139" y="5293106"/>
                  </a:lnTo>
                  <a:lnTo>
                    <a:pt x="3406139" y="0"/>
                  </a:lnTo>
                  <a:lnTo>
                    <a:pt x="0" y="0"/>
                  </a:lnTo>
                  <a:lnTo>
                    <a:pt x="0" y="5293106"/>
                  </a:lnTo>
                  <a:close/>
                </a:path>
              </a:pathLst>
            </a:custGeom>
            <a:ln w="9525">
              <a:solidFill>
                <a:srgbClr val="000000"/>
              </a:solidFill>
            </a:ln>
          </p:spPr>
          <p:txBody>
            <a:bodyPr wrap="square" lIns="0" tIns="0" rIns="0" bIns="0" rtlCol="0"/>
            <a:lstStyle/>
            <a:p>
              <a:endParaRPr dirty="0"/>
            </a:p>
          </p:txBody>
        </p:sp>
        <p:sp>
          <p:nvSpPr>
            <p:cNvPr id="8" name="object 8"/>
            <p:cNvSpPr/>
            <p:nvPr/>
          </p:nvSpPr>
          <p:spPr>
            <a:xfrm>
              <a:off x="795337" y="6545071"/>
              <a:ext cx="2421255" cy="1600835"/>
            </a:xfrm>
            <a:custGeom>
              <a:avLst/>
              <a:gdLst/>
              <a:ahLst/>
              <a:cxnLst/>
              <a:rect l="l" t="t" r="r" b="b"/>
              <a:pathLst>
                <a:path w="2421255" h="1600834">
                  <a:moveTo>
                    <a:pt x="0" y="1600834"/>
                  </a:moveTo>
                  <a:lnTo>
                    <a:pt x="2421255" y="1600834"/>
                  </a:lnTo>
                  <a:lnTo>
                    <a:pt x="2421255" y="0"/>
                  </a:lnTo>
                  <a:lnTo>
                    <a:pt x="0" y="0"/>
                  </a:lnTo>
                  <a:lnTo>
                    <a:pt x="0" y="1600834"/>
                  </a:lnTo>
                  <a:close/>
                </a:path>
              </a:pathLst>
            </a:custGeom>
            <a:ln w="9525">
              <a:solidFill>
                <a:srgbClr val="000000"/>
              </a:solidFill>
            </a:ln>
          </p:spPr>
          <p:txBody>
            <a:bodyPr wrap="square" lIns="0" tIns="0" rIns="0" bIns="0" rtlCol="0"/>
            <a:lstStyle/>
            <a:p>
              <a:endParaRPr/>
            </a:p>
          </p:txBody>
        </p:sp>
        <p:sp>
          <p:nvSpPr>
            <p:cNvPr id="10" name="object 10"/>
            <p:cNvSpPr/>
            <p:nvPr/>
          </p:nvSpPr>
          <p:spPr>
            <a:xfrm>
              <a:off x="760412" y="8227110"/>
              <a:ext cx="2457450" cy="1636395"/>
            </a:xfrm>
            <a:custGeom>
              <a:avLst/>
              <a:gdLst/>
              <a:ahLst/>
              <a:cxnLst/>
              <a:rect l="l" t="t" r="r" b="b"/>
              <a:pathLst>
                <a:path w="2457450" h="1636395">
                  <a:moveTo>
                    <a:pt x="0" y="1636394"/>
                  </a:moveTo>
                  <a:lnTo>
                    <a:pt x="2457069" y="1636394"/>
                  </a:lnTo>
                  <a:lnTo>
                    <a:pt x="2457069" y="0"/>
                  </a:lnTo>
                  <a:lnTo>
                    <a:pt x="0" y="0"/>
                  </a:lnTo>
                  <a:lnTo>
                    <a:pt x="0" y="1636394"/>
                  </a:lnTo>
                  <a:close/>
                </a:path>
              </a:pathLst>
            </a:custGeom>
            <a:ln w="9525">
              <a:solidFill>
                <a:srgbClr val="000000"/>
              </a:solidFill>
            </a:ln>
          </p:spPr>
          <p:txBody>
            <a:bodyPr wrap="square" lIns="0" tIns="0" rIns="0" bIns="0" rtlCol="0"/>
            <a:lstStyle/>
            <a:p>
              <a:endParaRPr/>
            </a:p>
          </p:txBody>
        </p:sp>
      </p:grpSp>
      <p:sp>
        <p:nvSpPr>
          <p:cNvPr id="11" name="object 11"/>
          <p:cNvSpPr txBox="1"/>
          <p:nvPr/>
        </p:nvSpPr>
        <p:spPr>
          <a:xfrm>
            <a:off x="1674622" y="497839"/>
            <a:ext cx="4211320" cy="360680"/>
          </a:xfrm>
          <a:prstGeom prst="rect">
            <a:avLst/>
          </a:prstGeom>
        </p:spPr>
        <p:txBody>
          <a:bodyPr vert="horz" wrap="square" lIns="0" tIns="12065" rIns="0" bIns="0" rtlCol="0">
            <a:spAutoFit/>
          </a:bodyPr>
          <a:lstStyle/>
          <a:p>
            <a:pPr marL="12700">
              <a:lnSpc>
                <a:spcPct val="100000"/>
              </a:lnSpc>
              <a:spcBef>
                <a:spcPts val="95"/>
              </a:spcBef>
            </a:pPr>
            <a:r>
              <a:rPr sz="2200" spc="70" dirty="0">
                <a:latin typeface="PMingLiU-ExtB"/>
                <a:cs typeface="PMingLiU-ExtB"/>
              </a:rPr>
              <a:t>PEMBEN</a:t>
            </a:r>
            <a:r>
              <a:rPr lang="en-US" sz="2200" spc="70" dirty="0">
                <a:latin typeface="PMingLiU-ExtB"/>
                <a:cs typeface="PMingLiU-ExtB"/>
              </a:rPr>
              <a:t>T</a:t>
            </a:r>
            <a:r>
              <a:rPr sz="2200" spc="70" dirty="0">
                <a:latin typeface="PMingLiU-ExtB"/>
                <a:cs typeface="PMingLiU-ExtB"/>
              </a:rPr>
              <a:t>UK♙N</a:t>
            </a:r>
            <a:r>
              <a:rPr sz="2200" spc="-5" dirty="0">
                <a:latin typeface="PMingLiU-ExtB"/>
                <a:cs typeface="PMingLiU-ExtB"/>
              </a:rPr>
              <a:t> </a:t>
            </a:r>
            <a:r>
              <a:rPr sz="2200" dirty="0">
                <a:latin typeface="PMingLiU-ExtB"/>
                <a:cs typeface="PMingLiU-ExtB"/>
              </a:rPr>
              <a:t>WIM</a:t>
            </a:r>
            <a:r>
              <a:rPr sz="2200" spc="-5" dirty="0">
                <a:latin typeface="PMingLiU-ExtB"/>
                <a:cs typeface="PMingLiU-ExtB"/>
              </a:rPr>
              <a:t> </a:t>
            </a:r>
            <a:r>
              <a:rPr sz="2200" spc="45" dirty="0">
                <a:latin typeface="PMingLiU-ExtB"/>
                <a:cs typeface="PMingLiU-ExtB"/>
              </a:rPr>
              <a:t>EFEKWIF</a:t>
            </a:r>
            <a:endParaRPr sz="2200" dirty="0">
              <a:latin typeface="PMingLiU-ExtB"/>
              <a:cs typeface="PMingLiU-ExtB"/>
            </a:endParaRPr>
          </a:p>
        </p:txBody>
      </p:sp>
      <p:pic>
        <p:nvPicPr>
          <p:cNvPr id="19" name="Picture 18" descr="C:\Users\User\Downloads\WhatsApp Image 2024-10-01 at 11.41.31.jpeg">
            <a:extLst>
              <a:ext uri="{FF2B5EF4-FFF2-40B4-BE49-F238E27FC236}">
                <a16:creationId xmlns:a16="http://schemas.microsoft.com/office/drawing/2014/main" id="{F647D0F8-08C8-49FB-A79E-31A37C85A3B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7879" y="1090929"/>
            <a:ext cx="3904615" cy="2493772"/>
          </a:xfrm>
          <a:prstGeom prst="rect">
            <a:avLst/>
          </a:prstGeom>
          <a:noFill/>
          <a:ln>
            <a:noFill/>
          </a:ln>
        </p:spPr>
      </p:pic>
      <p:pic>
        <p:nvPicPr>
          <p:cNvPr id="20" name="Picture 19" descr="C:\Users\User\Downloads\WhatsApp Image 2024-10-18 at 22.07.14.jpeg">
            <a:extLst>
              <a:ext uri="{FF2B5EF4-FFF2-40B4-BE49-F238E27FC236}">
                <a16:creationId xmlns:a16="http://schemas.microsoft.com/office/drawing/2014/main" id="{E716387F-457D-4F8B-A664-D7737C6D92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5915" y="3746500"/>
            <a:ext cx="6333298" cy="64490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48520"/>
          </a:xfrm>
          <a:prstGeom prst="rect">
            <a:avLst/>
          </a:prstGeom>
        </p:spPr>
      </p:pic>
      <p:sp>
        <p:nvSpPr>
          <p:cNvPr id="3" name="object 3"/>
          <p:cNvSpPr txBox="1"/>
          <p:nvPr/>
        </p:nvSpPr>
        <p:spPr>
          <a:xfrm>
            <a:off x="2157729" y="497839"/>
            <a:ext cx="3241675" cy="967105"/>
          </a:xfrm>
          <a:prstGeom prst="rect">
            <a:avLst/>
          </a:prstGeom>
        </p:spPr>
        <p:txBody>
          <a:bodyPr vert="horz" wrap="square" lIns="0" tIns="12065" rIns="0" bIns="0" rtlCol="0">
            <a:spAutoFit/>
          </a:bodyPr>
          <a:lstStyle/>
          <a:p>
            <a:pPr algn="ctr">
              <a:lnSpc>
                <a:spcPct val="100000"/>
              </a:lnSpc>
              <a:spcBef>
                <a:spcPts val="95"/>
              </a:spcBef>
            </a:pPr>
            <a:r>
              <a:rPr sz="2200" spc="-30" dirty="0">
                <a:latin typeface="PMingLiU-ExtB"/>
                <a:cs typeface="PMingLiU-ExtB"/>
              </a:rPr>
              <a:t>RENC♙N♙</a:t>
            </a:r>
            <a:r>
              <a:rPr sz="2200" spc="-105" dirty="0">
                <a:latin typeface="PMingLiU-ExtB"/>
                <a:cs typeface="PMingLiU-ExtB"/>
              </a:rPr>
              <a:t> </a:t>
            </a:r>
            <a:r>
              <a:rPr sz="2200" spc="114" dirty="0">
                <a:latin typeface="PMingLiU-ExtB"/>
                <a:cs typeface="PMingLiU-ExtB"/>
              </a:rPr>
              <a:t>MILES</a:t>
            </a:r>
            <a:r>
              <a:rPr lang="en-US" sz="2200" spc="114" dirty="0">
                <a:latin typeface="PMingLiU-ExtB"/>
                <a:cs typeface="PMingLiU-ExtB"/>
              </a:rPr>
              <a:t>T</a:t>
            </a:r>
            <a:r>
              <a:rPr sz="2200" spc="114" dirty="0">
                <a:latin typeface="PMingLiU-ExtB"/>
                <a:cs typeface="PMingLiU-ExtB"/>
              </a:rPr>
              <a:t>ONE</a:t>
            </a:r>
            <a:endParaRPr sz="2200" dirty="0">
              <a:latin typeface="PMingLiU-ExtB"/>
              <a:cs typeface="PMingLiU-ExtB"/>
            </a:endParaRPr>
          </a:p>
          <a:p>
            <a:pPr marL="1905" algn="ctr">
              <a:lnSpc>
                <a:spcPct val="100000"/>
              </a:lnSpc>
              <a:spcBef>
                <a:spcPts val="2140"/>
              </a:spcBef>
            </a:pPr>
            <a:r>
              <a:rPr sz="2200" spc="-114" dirty="0">
                <a:latin typeface="PMingLiU-ExtB"/>
                <a:cs typeface="PMingLiU-ExtB"/>
              </a:rPr>
              <a:t>J♙NGK♙</a:t>
            </a:r>
            <a:r>
              <a:rPr sz="2200" spc="-25" dirty="0">
                <a:latin typeface="PMingLiU-ExtB"/>
                <a:cs typeface="PMingLiU-ExtB"/>
              </a:rPr>
              <a:t> </a:t>
            </a:r>
            <a:r>
              <a:rPr sz="2200" spc="190" dirty="0">
                <a:latin typeface="PMingLiU-ExtB"/>
                <a:cs typeface="PMingLiU-ExtB"/>
              </a:rPr>
              <a:t>PENDEK</a:t>
            </a:r>
            <a:endParaRPr sz="2200" dirty="0">
              <a:latin typeface="PMingLiU-ExtB"/>
              <a:cs typeface="PMingLiU-ExtB"/>
            </a:endParaRPr>
          </a:p>
        </p:txBody>
      </p:sp>
      <p:graphicFrame>
        <p:nvGraphicFramePr>
          <p:cNvPr id="6" name="Table 5">
            <a:extLst>
              <a:ext uri="{FF2B5EF4-FFF2-40B4-BE49-F238E27FC236}">
                <a16:creationId xmlns:a16="http://schemas.microsoft.com/office/drawing/2014/main" id="{D05E49D6-7BBB-49C1-919D-C24977677BD9}"/>
              </a:ext>
            </a:extLst>
          </p:cNvPr>
          <p:cNvGraphicFramePr>
            <a:graphicFrameLocks noGrp="1"/>
          </p:cNvGraphicFramePr>
          <p:nvPr>
            <p:extLst>
              <p:ext uri="{D42A27DB-BD31-4B8C-83A1-F6EECF244321}">
                <p14:modId xmlns:p14="http://schemas.microsoft.com/office/powerpoint/2010/main" val="1630545726"/>
              </p:ext>
            </p:extLst>
          </p:nvPr>
        </p:nvGraphicFramePr>
        <p:xfrm>
          <a:off x="469900" y="1612900"/>
          <a:ext cx="6629400" cy="8633459"/>
        </p:xfrm>
        <a:graphic>
          <a:graphicData uri="http://schemas.openxmlformats.org/drawingml/2006/table">
            <a:tbl>
              <a:tblPr firstRow="1" firstCol="1" bandRow="1">
                <a:tableStyleId>{5C22544A-7EE6-4342-B048-85BDC9FD1C3A}</a:tableStyleId>
              </a:tblPr>
              <a:tblGrid>
                <a:gridCol w="1960124">
                  <a:extLst>
                    <a:ext uri="{9D8B030D-6E8A-4147-A177-3AD203B41FA5}">
                      <a16:colId xmlns:a16="http://schemas.microsoft.com/office/drawing/2014/main" val="3743203811"/>
                    </a:ext>
                  </a:extLst>
                </a:gridCol>
                <a:gridCol w="1603178">
                  <a:extLst>
                    <a:ext uri="{9D8B030D-6E8A-4147-A177-3AD203B41FA5}">
                      <a16:colId xmlns:a16="http://schemas.microsoft.com/office/drawing/2014/main" val="2594054042"/>
                    </a:ext>
                  </a:extLst>
                </a:gridCol>
                <a:gridCol w="960090">
                  <a:extLst>
                    <a:ext uri="{9D8B030D-6E8A-4147-A177-3AD203B41FA5}">
                      <a16:colId xmlns:a16="http://schemas.microsoft.com/office/drawing/2014/main" val="1360481499"/>
                    </a:ext>
                  </a:extLst>
                </a:gridCol>
                <a:gridCol w="632560">
                  <a:extLst>
                    <a:ext uri="{9D8B030D-6E8A-4147-A177-3AD203B41FA5}">
                      <a16:colId xmlns:a16="http://schemas.microsoft.com/office/drawing/2014/main" val="3653052953"/>
                    </a:ext>
                  </a:extLst>
                </a:gridCol>
                <a:gridCol w="644773">
                  <a:extLst>
                    <a:ext uri="{9D8B030D-6E8A-4147-A177-3AD203B41FA5}">
                      <a16:colId xmlns:a16="http://schemas.microsoft.com/office/drawing/2014/main" val="2861874773"/>
                    </a:ext>
                  </a:extLst>
                </a:gridCol>
                <a:gridCol w="828675">
                  <a:extLst>
                    <a:ext uri="{9D8B030D-6E8A-4147-A177-3AD203B41FA5}">
                      <a16:colId xmlns:a16="http://schemas.microsoft.com/office/drawing/2014/main" val="1097616469"/>
                    </a:ext>
                  </a:extLst>
                </a:gridCol>
              </a:tblGrid>
              <a:tr h="352784">
                <a:tc>
                  <a:txBody>
                    <a:bodyPr/>
                    <a:lstStyle/>
                    <a:p>
                      <a:pPr marR="190500" algn="ctr">
                        <a:lnSpc>
                          <a:spcPct val="100000"/>
                        </a:lnSpc>
                        <a:spcBef>
                          <a:spcPts val="0"/>
                        </a:spcBef>
                        <a:spcAft>
                          <a:spcPts val="0"/>
                        </a:spcAft>
                      </a:pPr>
                      <a:r>
                        <a:rPr lang="en-US" sz="800" dirty="0">
                          <a:effectLst/>
                        </a:rPr>
                        <a:t>KEGIATAN</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en-US" sz="800" dirty="0">
                          <a:effectLst/>
                        </a:rPr>
                        <a:t>TAHAPAN</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en-US" sz="800" dirty="0">
                          <a:effectLst/>
                        </a:rPr>
                        <a:t>OUTPUT</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en-US" sz="800" dirty="0">
                          <a:effectLst/>
                        </a:rPr>
                        <a:t>WAKTU</a:t>
                      </a:r>
                      <a:endParaRPr lang="en-US" sz="800" dirty="0">
                        <a:effectLst/>
                        <a:latin typeface="Arial MT"/>
                        <a:ea typeface="Arial MT"/>
                        <a:cs typeface="Arial MT"/>
                      </a:endParaRPr>
                    </a:p>
                  </a:txBody>
                  <a:tcPr marL="19799" marR="19799" marT="0" marB="0"/>
                </a:tc>
                <a:tc gridSpan="2">
                  <a:txBody>
                    <a:bodyPr/>
                    <a:lstStyle/>
                    <a:p>
                      <a:pPr marR="23495" algn="ctr">
                        <a:lnSpc>
                          <a:spcPct val="100000"/>
                        </a:lnSpc>
                        <a:spcBef>
                          <a:spcPts val="0"/>
                        </a:spcBef>
                        <a:spcAft>
                          <a:spcPts val="0"/>
                        </a:spcAft>
                      </a:pPr>
                      <a:r>
                        <a:rPr lang="en-US" sz="800">
                          <a:effectLst/>
                        </a:rPr>
                        <a:t>STAKEHOLDER</a:t>
                      </a:r>
                      <a:endParaRPr lang="en-US" sz="800">
                        <a:effectLst/>
                        <a:latin typeface="Arial MT"/>
                        <a:ea typeface="Arial MT"/>
                        <a:cs typeface="Arial MT"/>
                      </a:endParaRPr>
                    </a:p>
                  </a:txBody>
                  <a:tcPr marL="19799" marR="19799" marT="0" marB="0"/>
                </a:tc>
                <a:tc hMerge="1">
                  <a:txBody>
                    <a:bodyPr/>
                    <a:lstStyle/>
                    <a:p>
                      <a:pPr marR="23495" algn="ctr">
                        <a:lnSpc>
                          <a:spcPct val="100000"/>
                        </a:lnSpc>
                        <a:spcBef>
                          <a:spcPts val="0"/>
                        </a:spcBef>
                        <a:spcAft>
                          <a:spcPts val="0"/>
                        </a:spcAft>
                      </a:pPr>
                      <a:endParaRPr lang="en-US" sz="800">
                        <a:effectLst/>
                        <a:latin typeface="Arial MT"/>
                        <a:ea typeface="Arial MT"/>
                        <a:cs typeface="Arial MT"/>
                      </a:endParaRPr>
                    </a:p>
                  </a:txBody>
                  <a:tcPr marL="19799" marR="19799" marT="0" marB="0"/>
                </a:tc>
                <a:extLst>
                  <a:ext uri="{0D108BD9-81ED-4DB2-BD59-A6C34878D82A}">
                    <a16:rowId xmlns:a16="http://schemas.microsoft.com/office/drawing/2014/main" val="59916710"/>
                  </a:ext>
                </a:extLst>
              </a:tr>
              <a:tr h="176392">
                <a:tc gridSpan="6">
                  <a:txBody>
                    <a:bodyPr/>
                    <a:lstStyle/>
                    <a:p>
                      <a:pPr marR="190500">
                        <a:lnSpc>
                          <a:spcPct val="100000"/>
                        </a:lnSpc>
                        <a:spcBef>
                          <a:spcPts val="0"/>
                        </a:spcBef>
                        <a:spcAft>
                          <a:spcPts val="0"/>
                        </a:spcAft>
                        <a:tabLst>
                          <a:tab pos="227330" algn="l"/>
                        </a:tabLst>
                      </a:pPr>
                      <a:r>
                        <a:rPr lang="en-US" sz="800">
                          <a:effectLst/>
                        </a:rPr>
                        <a:t>TAHAP PERENCANAAN</a:t>
                      </a:r>
                      <a:endParaRPr lang="en-US" sz="800">
                        <a:effectLst/>
                        <a:latin typeface="Arial MT"/>
                        <a:ea typeface="Arial MT"/>
                        <a:cs typeface="Arial MT"/>
                      </a:endParaRPr>
                    </a:p>
                  </a:txBody>
                  <a:tcPr marL="19799" marR="1979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R="190500">
                        <a:lnSpc>
                          <a:spcPct val="100000"/>
                        </a:lnSpc>
                        <a:spcBef>
                          <a:spcPts val="0"/>
                        </a:spcBef>
                        <a:spcAft>
                          <a:spcPts val="0"/>
                        </a:spcAft>
                        <a:tabLst>
                          <a:tab pos="227330" algn="l"/>
                        </a:tabLst>
                      </a:pPr>
                      <a:endParaRPr lang="en-US" sz="800">
                        <a:effectLst/>
                        <a:latin typeface="Arial MT"/>
                        <a:ea typeface="Arial MT"/>
                        <a:cs typeface="Arial MT"/>
                      </a:endParaRPr>
                    </a:p>
                  </a:txBody>
                  <a:tcPr marL="19799" marR="19799" marT="0" marB="0"/>
                </a:tc>
                <a:extLst>
                  <a:ext uri="{0D108BD9-81ED-4DB2-BD59-A6C34878D82A}">
                    <a16:rowId xmlns:a16="http://schemas.microsoft.com/office/drawing/2014/main" val="1581846271"/>
                  </a:ext>
                </a:extLst>
              </a:tr>
              <a:tr h="402737">
                <a:tc>
                  <a:txBody>
                    <a:bodyPr/>
                    <a:lstStyle/>
                    <a:p>
                      <a:pPr>
                        <a:lnSpc>
                          <a:spcPct val="100000"/>
                        </a:lnSpc>
                        <a:spcBef>
                          <a:spcPts val="0"/>
                        </a:spcBef>
                        <a:spcAft>
                          <a:spcPts val="0"/>
                        </a:spcAft>
                        <a:tabLst>
                          <a:tab pos="201295" algn="l"/>
                        </a:tabLst>
                      </a:pPr>
                      <a:r>
                        <a:rPr lang="id-ID" sz="800" dirty="0">
                          <a:effectLst/>
                        </a:rPr>
                        <a:t>Rapat</a:t>
                      </a:r>
                      <a:r>
                        <a:rPr lang="id-ID" sz="800" spc="-15" dirty="0">
                          <a:effectLst/>
                        </a:rPr>
                        <a:t> </a:t>
                      </a:r>
                      <a:r>
                        <a:rPr lang="id-ID" sz="800" dirty="0">
                          <a:effectLst/>
                        </a:rPr>
                        <a:t>Awal</a:t>
                      </a:r>
                      <a:r>
                        <a:rPr lang="id-ID" sz="800" spc="-10" dirty="0">
                          <a:effectLst/>
                        </a:rPr>
                        <a:t> </a:t>
                      </a:r>
                      <a:r>
                        <a:rPr lang="id-ID" sz="800" dirty="0">
                          <a:effectLst/>
                        </a:rPr>
                        <a:t>Team</a:t>
                      </a:r>
                      <a:r>
                        <a:rPr lang="id-ID" sz="800" spc="-15" dirty="0">
                          <a:effectLst/>
                        </a:rPr>
                        <a:t> </a:t>
                      </a:r>
                      <a:r>
                        <a:rPr lang="id-ID" sz="800" dirty="0">
                          <a:effectLst/>
                        </a:rPr>
                        <a:t>Efektif</a:t>
                      </a:r>
                      <a:endParaRPr lang="en-US" sz="800" dirty="0">
                        <a:effectLst/>
                      </a:endParaRPr>
                    </a:p>
                    <a:p>
                      <a:pPr marR="190500" algn="ctr">
                        <a:lnSpc>
                          <a:spcPct val="100000"/>
                        </a:lnSpc>
                        <a:spcBef>
                          <a:spcPts val="0"/>
                        </a:spcBef>
                        <a:spcAft>
                          <a:spcPts val="0"/>
                        </a:spcAft>
                      </a:pPr>
                      <a:r>
                        <a:rPr lang="id-ID" sz="800" dirty="0">
                          <a:effectLst/>
                        </a:rPr>
                        <a:t> </a:t>
                      </a:r>
                      <a:endParaRPr lang="en-US" sz="800" dirty="0">
                        <a:effectLst/>
                        <a:latin typeface="Arial MT"/>
                        <a:ea typeface="Arial MT"/>
                        <a:cs typeface="Arial MT"/>
                      </a:endParaRPr>
                    </a:p>
                  </a:txBody>
                  <a:tcPr marL="19799" marR="19799" marT="0" marB="0"/>
                </a:tc>
                <a:tc>
                  <a:txBody>
                    <a:bodyPr/>
                    <a:lstStyle/>
                    <a:p>
                      <a:pPr marL="342900" lvl="0" indent="-342900">
                        <a:lnSpc>
                          <a:spcPct val="100000"/>
                        </a:lnSpc>
                        <a:spcBef>
                          <a:spcPts val="0"/>
                        </a:spcBef>
                        <a:spcAft>
                          <a:spcPts val="0"/>
                        </a:spcAft>
                        <a:buFont typeface="Arial" panose="020B0604020202020204" pitchFamily="34" charset="0"/>
                        <a:buChar char="•"/>
                        <a:tabLst>
                          <a:tab pos="120650" algn="l"/>
                        </a:tabLst>
                      </a:pPr>
                      <a:r>
                        <a:rPr lang="id-ID" sz="800" dirty="0">
                          <a:effectLst/>
                        </a:rPr>
                        <a:t>Pembentukkan</a:t>
                      </a:r>
                      <a:r>
                        <a:rPr lang="id-ID" sz="800" spc="-25" dirty="0">
                          <a:effectLst/>
                        </a:rPr>
                        <a:t> </a:t>
                      </a:r>
                      <a:r>
                        <a:rPr lang="id-ID" sz="800" dirty="0">
                          <a:effectLst/>
                        </a:rPr>
                        <a:t>Team</a:t>
                      </a:r>
                      <a:r>
                        <a:rPr lang="id-ID" sz="800" spc="-25" dirty="0">
                          <a:effectLst/>
                        </a:rPr>
                        <a:t> </a:t>
                      </a:r>
                      <a:r>
                        <a:rPr lang="id-ID" sz="800" dirty="0">
                          <a:effectLst/>
                        </a:rPr>
                        <a:t>Efektif</a:t>
                      </a:r>
                      <a:endParaRPr lang="en-US" sz="800" dirty="0">
                        <a:effectLst/>
                      </a:endParaRPr>
                    </a:p>
                    <a:p>
                      <a:pPr marL="342900" lvl="0" indent="-342900">
                        <a:lnSpc>
                          <a:spcPct val="100000"/>
                        </a:lnSpc>
                        <a:spcBef>
                          <a:spcPts val="0"/>
                        </a:spcBef>
                        <a:spcAft>
                          <a:spcPts val="0"/>
                        </a:spcAft>
                        <a:buFont typeface="Arial" panose="020B0604020202020204" pitchFamily="34" charset="0"/>
                        <a:buChar char="•"/>
                        <a:tabLst>
                          <a:tab pos="120650" algn="l"/>
                        </a:tabLst>
                      </a:pPr>
                      <a:r>
                        <a:rPr lang="id-ID" sz="800" dirty="0">
                          <a:effectLst/>
                        </a:rPr>
                        <a:t>Pembagian</a:t>
                      </a:r>
                      <a:r>
                        <a:rPr lang="id-ID" sz="800" spc="-25" dirty="0">
                          <a:effectLst/>
                        </a:rPr>
                        <a:t> </a:t>
                      </a:r>
                      <a:r>
                        <a:rPr lang="id-ID" sz="800" dirty="0">
                          <a:effectLst/>
                        </a:rPr>
                        <a:t>Tugas</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a:effectLst/>
                        </a:rPr>
                        <a:t>Sprin</a:t>
                      </a:r>
                      <a:r>
                        <a:rPr lang="id-ID" sz="800" spc="-10">
                          <a:effectLst/>
                        </a:rPr>
                        <a:t> </a:t>
                      </a:r>
                      <a:r>
                        <a:rPr lang="id-ID" sz="800">
                          <a:effectLst/>
                        </a:rPr>
                        <a:t>Team</a:t>
                      </a:r>
                      <a:r>
                        <a:rPr lang="id-ID" sz="800" spc="-15">
                          <a:effectLst/>
                        </a:rPr>
                        <a:t> </a:t>
                      </a:r>
                      <a:r>
                        <a:rPr lang="id-ID" sz="800">
                          <a:effectLst/>
                        </a:rPr>
                        <a:t>Efektif</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a:effectLst/>
                        </a:rPr>
                        <a:t>M3</a:t>
                      </a:r>
                      <a:r>
                        <a:rPr lang="id-ID" sz="800" spc="-5">
                          <a:effectLst/>
                        </a:rPr>
                        <a:t> </a:t>
                      </a:r>
                      <a:r>
                        <a:rPr lang="id-ID" sz="800">
                          <a:effectLst/>
                        </a:rPr>
                        <a:t>SEPT</a:t>
                      </a:r>
                      <a:endParaRPr lang="en-US" sz="800">
                        <a:effectLst/>
                        <a:latin typeface="Arial MT"/>
                        <a:ea typeface="Arial MT"/>
                        <a:cs typeface="Arial MT"/>
                      </a:endParaRPr>
                    </a:p>
                  </a:txBody>
                  <a:tcPr marL="19799" marR="19799" marT="0" marB="0"/>
                </a:tc>
                <a:tc gridSpan="2">
                  <a:txBody>
                    <a:bodyPr/>
                    <a:lstStyle/>
                    <a:p>
                      <a:pPr>
                        <a:lnSpc>
                          <a:spcPct val="100000"/>
                        </a:lnSpc>
                        <a:spcBef>
                          <a:spcPts val="0"/>
                        </a:spcBef>
                        <a:spcAft>
                          <a:spcPts val="0"/>
                        </a:spcAft>
                        <a:tabLst>
                          <a:tab pos="133350" algn="l"/>
                          <a:tab pos="1504950" algn="l"/>
                          <a:tab pos="2764155" algn="l"/>
                        </a:tabLst>
                      </a:pPr>
                      <a:r>
                        <a:rPr lang="en-US" sz="800" dirty="0">
                          <a:effectLst/>
                        </a:rPr>
                        <a:t>Dir </a:t>
                      </a:r>
                      <a:r>
                        <a:rPr lang="en-US" sz="800" dirty="0" err="1">
                          <a:effectLst/>
                        </a:rPr>
                        <a:t>Polair</a:t>
                      </a:r>
                      <a:endParaRPr lang="en-US" sz="800" dirty="0">
                        <a:effectLst/>
                      </a:endParaRPr>
                    </a:p>
                    <a:p>
                      <a:pPr>
                        <a:lnSpc>
                          <a:spcPct val="100000"/>
                        </a:lnSpc>
                        <a:spcBef>
                          <a:spcPts val="0"/>
                        </a:spcBef>
                        <a:spcAft>
                          <a:spcPts val="0"/>
                        </a:spcAft>
                        <a:tabLst>
                          <a:tab pos="133350" algn="l"/>
                          <a:tab pos="1504950" algn="l"/>
                          <a:tab pos="2764155" algn="l"/>
                        </a:tabLst>
                      </a:pPr>
                      <a:r>
                        <a:rPr lang="en-US" sz="800" dirty="0" err="1">
                          <a:effectLst/>
                        </a:rPr>
                        <a:t>Kasubdit</a:t>
                      </a:r>
                      <a:endParaRPr lang="en-US" sz="800" dirty="0">
                        <a:effectLst/>
                      </a:endParaRPr>
                    </a:p>
                    <a:p>
                      <a:pPr>
                        <a:lnSpc>
                          <a:spcPct val="100000"/>
                        </a:lnSpc>
                        <a:spcBef>
                          <a:spcPts val="0"/>
                        </a:spcBef>
                        <a:spcAft>
                          <a:spcPts val="0"/>
                        </a:spcAft>
                        <a:tabLst>
                          <a:tab pos="133350" algn="l"/>
                          <a:tab pos="1504950" algn="l"/>
                          <a:tab pos="2764155" algn="l"/>
                        </a:tabLst>
                      </a:pPr>
                      <a:r>
                        <a:rPr lang="en-US" sz="800" dirty="0" err="1">
                          <a:effectLst/>
                        </a:rPr>
                        <a:t>Staf</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hMerge="1">
                  <a:txBody>
                    <a:bodyPr/>
                    <a:lstStyle/>
                    <a:p>
                      <a:pPr>
                        <a:lnSpc>
                          <a:spcPct val="100000"/>
                        </a:lnSpc>
                        <a:spcBef>
                          <a:spcPts val="0"/>
                        </a:spcBef>
                        <a:spcAft>
                          <a:spcPts val="0"/>
                        </a:spcAft>
                        <a:tabLst>
                          <a:tab pos="133350" algn="l"/>
                          <a:tab pos="1504950" algn="l"/>
                          <a:tab pos="2764155" algn="l"/>
                        </a:tabLst>
                      </a:pP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4255719270"/>
                  </a:ext>
                </a:extLst>
              </a:tr>
              <a:tr h="388297">
                <a:tc>
                  <a:txBody>
                    <a:bodyPr/>
                    <a:lstStyle/>
                    <a:p>
                      <a:pPr>
                        <a:lnSpc>
                          <a:spcPct val="100000"/>
                        </a:lnSpc>
                        <a:spcBef>
                          <a:spcPts val="0"/>
                        </a:spcBef>
                        <a:spcAft>
                          <a:spcPts val="0"/>
                        </a:spcAft>
                        <a:tabLst>
                          <a:tab pos="201295" algn="l"/>
                        </a:tabLst>
                      </a:pPr>
                      <a:r>
                        <a:rPr lang="id-ID" sz="800" spc="-20" dirty="0">
                          <a:effectLst/>
                        </a:rPr>
                        <a:t>Rapat</a:t>
                      </a:r>
                      <a:r>
                        <a:rPr lang="id-ID" sz="800" spc="-15" dirty="0">
                          <a:effectLst/>
                        </a:rPr>
                        <a:t> </a:t>
                      </a:r>
                      <a:r>
                        <a:rPr lang="id-ID" sz="800" spc="-20" dirty="0">
                          <a:effectLst/>
                        </a:rPr>
                        <a:t>Pembahasan</a:t>
                      </a:r>
                      <a:r>
                        <a:rPr lang="id-ID" sz="800" spc="-10" dirty="0">
                          <a:effectLst/>
                        </a:rPr>
                        <a:t> </a:t>
                      </a:r>
                      <a:r>
                        <a:rPr lang="id-ID" sz="800" spc="-20" dirty="0">
                          <a:effectLst/>
                        </a:rPr>
                        <a:t>Anggaran</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marL="342900" marR="190500" lvl="0" indent="-342900" algn="just">
                        <a:lnSpc>
                          <a:spcPct val="100000"/>
                        </a:lnSpc>
                        <a:spcBef>
                          <a:spcPts val="0"/>
                        </a:spcBef>
                        <a:spcAft>
                          <a:spcPts val="0"/>
                        </a:spcAft>
                        <a:buFont typeface="Arial" panose="020B0604020202020204" pitchFamily="34" charset="0"/>
                        <a:buChar char="•"/>
                        <a:tabLst>
                          <a:tab pos="133350" algn="l"/>
                        </a:tabLst>
                      </a:pPr>
                      <a:r>
                        <a:rPr lang="id-ID" sz="800" dirty="0">
                          <a:effectLst/>
                        </a:rPr>
                        <a:t>Pembuatan</a:t>
                      </a:r>
                      <a:r>
                        <a:rPr lang="id-ID" sz="800" spc="-20" dirty="0">
                          <a:effectLst/>
                        </a:rPr>
                        <a:t> </a:t>
                      </a:r>
                      <a:r>
                        <a:rPr lang="id-ID" sz="800" dirty="0">
                          <a:effectLst/>
                        </a:rPr>
                        <a:t>Anggaran</a:t>
                      </a:r>
                      <a:endParaRPr lang="en-US" sz="800" dirty="0">
                        <a:effectLst/>
                      </a:endParaRPr>
                    </a:p>
                    <a:p>
                      <a:pPr marL="342900" lvl="0" indent="-342900" algn="just">
                        <a:lnSpc>
                          <a:spcPct val="100000"/>
                        </a:lnSpc>
                        <a:spcBef>
                          <a:spcPts val="0"/>
                        </a:spcBef>
                        <a:spcAft>
                          <a:spcPts val="0"/>
                        </a:spcAft>
                        <a:buFont typeface="Arial" panose="020B0604020202020204" pitchFamily="34" charset="0"/>
                        <a:buChar char="•"/>
                        <a:tabLst>
                          <a:tab pos="133350" algn="l"/>
                          <a:tab pos="169545" algn="l"/>
                        </a:tabLst>
                      </a:pPr>
                      <a:r>
                        <a:rPr lang="id-ID" sz="800" dirty="0">
                          <a:effectLst/>
                        </a:rPr>
                        <a:t>Pembahasan</a:t>
                      </a:r>
                      <a:r>
                        <a:rPr lang="id-ID" sz="800" spc="-25" dirty="0">
                          <a:effectLst/>
                        </a:rPr>
                        <a:t> </a:t>
                      </a:r>
                      <a:r>
                        <a:rPr lang="id-ID" sz="800" dirty="0">
                          <a:effectLst/>
                        </a:rPr>
                        <a:t>Alokasi</a:t>
                      </a:r>
                      <a:r>
                        <a:rPr lang="id-ID" sz="800" spc="-25" dirty="0">
                          <a:effectLst/>
                        </a:rPr>
                        <a:t> </a:t>
                      </a:r>
                      <a:r>
                        <a:rPr lang="id-ID" sz="800" dirty="0">
                          <a:effectLst/>
                        </a:rPr>
                        <a:t>&amp;</a:t>
                      </a:r>
                      <a:r>
                        <a:rPr lang="id-ID" sz="800" spc="-20" dirty="0">
                          <a:effectLst/>
                        </a:rPr>
                        <a:t> </a:t>
                      </a:r>
                      <a:r>
                        <a:rPr lang="id-ID" sz="800" dirty="0">
                          <a:effectLst/>
                        </a:rPr>
                        <a:t>Sumber</a:t>
                      </a:r>
                      <a:r>
                        <a:rPr lang="id-ID" sz="800" spc="-25" dirty="0">
                          <a:effectLst/>
                        </a:rPr>
                        <a:t> </a:t>
                      </a:r>
                      <a:r>
                        <a:rPr lang="id-ID" sz="800" dirty="0">
                          <a:effectLst/>
                        </a:rPr>
                        <a:t>Dana</a:t>
                      </a:r>
                      <a:endParaRPr lang="en-US" sz="800" dirty="0">
                        <a:effectLst/>
                      </a:endParaRPr>
                    </a:p>
                  </a:txBody>
                  <a:tcPr marL="19799" marR="19799" marT="0" marB="0"/>
                </a:tc>
                <a:tc>
                  <a:txBody>
                    <a:bodyPr/>
                    <a:lstStyle/>
                    <a:p>
                      <a:pPr marR="190500" algn="ctr">
                        <a:lnSpc>
                          <a:spcPct val="100000"/>
                        </a:lnSpc>
                        <a:spcBef>
                          <a:spcPts val="0"/>
                        </a:spcBef>
                        <a:spcAft>
                          <a:spcPts val="0"/>
                        </a:spcAft>
                      </a:pPr>
                      <a:r>
                        <a:rPr lang="en-US" sz="800" dirty="0">
                          <a:effectLst/>
                        </a:rPr>
                        <a:t>A</a:t>
                      </a:r>
                      <a:r>
                        <a:rPr lang="id-ID" sz="800" dirty="0">
                          <a:effectLst/>
                        </a:rPr>
                        <a:t>nggaran</a:t>
                      </a:r>
                      <a:r>
                        <a:rPr lang="id-ID" sz="800" spc="-20" dirty="0">
                          <a:effectLst/>
                        </a:rPr>
                        <a:t> </a:t>
                      </a:r>
                      <a:r>
                        <a:rPr lang="id-ID" sz="800" dirty="0">
                          <a:effectLst/>
                        </a:rPr>
                        <a:t>Proper</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dirty="0">
                          <a:effectLst/>
                        </a:rPr>
                        <a:t>M3</a:t>
                      </a:r>
                      <a:r>
                        <a:rPr lang="id-ID" sz="800" spc="-5" dirty="0">
                          <a:effectLst/>
                        </a:rPr>
                        <a:t> </a:t>
                      </a:r>
                      <a:r>
                        <a:rPr lang="id-ID" sz="800" dirty="0">
                          <a:effectLst/>
                        </a:rPr>
                        <a:t>SEPT</a:t>
                      </a:r>
                      <a:endParaRPr lang="en-US" sz="800" dirty="0">
                        <a:effectLst/>
                        <a:latin typeface="Arial MT"/>
                        <a:ea typeface="Arial MT"/>
                        <a:cs typeface="Arial MT"/>
                      </a:endParaRPr>
                    </a:p>
                  </a:txBody>
                  <a:tcPr marL="19799" marR="19799" marT="0" marB="0"/>
                </a:tc>
                <a:tc gridSpan="2">
                  <a:txBody>
                    <a:bodyPr/>
                    <a:lstStyle/>
                    <a:p>
                      <a:pPr>
                        <a:lnSpc>
                          <a:spcPct val="100000"/>
                        </a:lnSpc>
                        <a:spcBef>
                          <a:spcPts val="0"/>
                        </a:spcBef>
                        <a:spcAft>
                          <a:spcPts val="0"/>
                        </a:spcAft>
                        <a:tabLst>
                          <a:tab pos="133350" algn="l"/>
                          <a:tab pos="1504950" algn="l"/>
                          <a:tab pos="2764155" algn="l"/>
                        </a:tabLst>
                      </a:pPr>
                      <a:r>
                        <a:rPr lang="en-US" sz="800" dirty="0">
                          <a:effectLst/>
                        </a:rPr>
                        <a:t>Dir </a:t>
                      </a:r>
                      <a:r>
                        <a:rPr lang="en-US" sz="800" dirty="0" err="1">
                          <a:effectLst/>
                        </a:rPr>
                        <a:t>Polair</a:t>
                      </a:r>
                      <a:endParaRPr lang="en-US" sz="800" dirty="0">
                        <a:effectLst/>
                      </a:endParaRPr>
                    </a:p>
                    <a:p>
                      <a:pPr>
                        <a:lnSpc>
                          <a:spcPct val="100000"/>
                        </a:lnSpc>
                        <a:spcBef>
                          <a:spcPts val="0"/>
                        </a:spcBef>
                        <a:spcAft>
                          <a:spcPts val="0"/>
                        </a:spcAft>
                        <a:tabLst>
                          <a:tab pos="133350" algn="l"/>
                          <a:tab pos="1504950" algn="l"/>
                          <a:tab pos="2764155" algn="l"/>
                        </a:tabLst>
                      </a:pPr>
                      <a:r>
                        <a:rPr lang="en-US" sz="800" dirty="0" err="1">
                          <a:effectLst/>
                        </a:rPr>
                        <a:t>Kasubdit</a:t>
                      </a:r>
                      <a:endParaRPr lang="en-US" sz="800" dirty="0">
                        <a:effectLst/>
                      </a:endParaRPr>
                    </a:p>
                    <a:p>
                      <a:pPr marR="190500">
                        <a:lnSpc>
                          <a:spcPct val="100000"/>
                        </a:lnSpc>
                        <a:spcBef>
                          <a:spcPts val="0"/>
                        </a:spcBef>
                        <a:spcAft>
                          <a:spcPts val="0"/>
                        </a:spcAft>
                      </a:pPr>
                      <a:r>
                        <a:rPr lang="en-US" sz="800" dirty="0" err="1">
                          <a:effectLst/>
                        </a:rPr>
                        <a:t>Staf</a:t>
                      </a:r>
                      <a:endParaRPr lang="en-US" sz="800" dirty="0">
                        <a:effectLst/>
                        <a:latin typeface="Arial MT"/>
                        <a:ea typeface="Arial MT"/>
                        <a:cs typeface="Arial MT"/>
                      </a:endParaRPr>
                    </a:p>
                  </a:txBody>
                  <a:tcPr marL="19799" marR="19799" marT="0" marB="0"/>
                </a:tc>
                <a:tc hMerge="1">
                  <a:txBody>
                    <a:bodyPr/>
                    <a:lstStyle/>
                    <a:p>
                      <a:pPr marR="190500">
                        <a:lnSpc>
                          <a:spcPct val="100000"/>
                        </a:lnSpc>
                        <a:spcBef>
                          <a:spcPts val="0"/>
                        </a:spcBef>
                        <a:spcAft>
                          <a:spcPts val="0"/>
                        </a:spcAft>
                      </a:pPr>
                      <a:endParaRPr lang="en-US" sz="800" dirty="0">
                        <a:effectLst/>
                        <a:latin typeface="Arial MT"/>
                        <a:ea typeface="Arial MT"/>
                        <a:cs typeface="Arial MT"/>
                      </a:endParaRPr>
                    </a:p>
                  </a:txBody>
                  <a:tcPr marL="19799" marR="19799" marT="0" marB="0"/>
                </a:tc>
                <a:extLst>
                  <a:ext uri="{0D108BD9-81ED-4DB2-BD59-A6C34878D82A}">
                    <a16:rowId xmlns:a16="http://schemas.microsoft.com/office/drawing/2014/main" val="1458784468"/>
                  </a:ext>
                </a:extLst>
              </a:tr>
              <a:tr h="176392">
                <a:tc gridSpan="6">
                  <a:txBody>
                    <a:bodyPr/>
                    <a:lstStyle/>
                    <a:p>
                      <a:pPr marR="190500">
                        <a:lnSpc>
                          <a:spcPct val="100000"/>
                        </a:lnSpc>
                        <a:spcBef>
                          <a:spcPts val="0"/>
                        </a:spcBef>
                        <a:spcAft>
                          <a:spcPts val="0"/>
                        </a:spcAft>
                      </a:pPr>
                      <a:r>
                        <a:rPr lang="en-US" sz="800" dirty="0">
                          <a:effectLst/>
                        </a:rPr>
                        <a:t>TAHAP PENGORGANISASIAN</a:t>
                      </a:r>
                      <a:endParaRPr lang="en-US" sz="800" dirty="0">
                        <a:effectLst/>
                        <a:latin typeface="Arial MT"/>
                        <a:ea typeface="Arial MT"/>
                        <a:cs typeface="Arial MT"/>
                      </a:endParaRPr>
                    </a:p>
                  </a:txBody>
                  <a:tcPr marL="19799" marR="1979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R="190500">
                        <a:lnSpc>
                          <a:spcPct val="100000"/>
                        </a:lnSpc>
                        <a:spcBef>
                          <a:spcPts val="0"/>
                        </a:spcBef>
                        <a:spcAft>
                          <a:spcPts val="0"/>
                        </a:spcAft>
                      </a:pPr>
                      <a:endParaRPr lang="en-US" sz="800" dirty="0">
                        <a:effectLst/>
                        <a:latin typeface="Arial MT"/>
                        <a:ea typeface="Arial MT"/>
                        <a:cs typeface="Arial MT"/>
                      </a:endParaRPr>
                    </a:p>
                  </a:txBody>
                  <a:tcPr marL="19799" marR="19799" marT="0" marB="0"/>
                </a:tc>
                <a:extLst>
                  <a:ext uri="{0D108BD9-81ED-4DB2-BD59-A6C34878D82A}">
                    <a16:rowId xmlns:a16="http://schemas.microsoft.com/office/drawing/2014/main" val="3251458800"/>
                  </a:ext>
                </a:extLst>
              </a:tr>
              <a:tr h="621275">
                <a:tc>
                  <a:txBody>
                    <a:bodyPr/>
                    <a:lstStyle/>
                    <a:p>
                      <a:pPr>
                        <a:lnSpc>
                          <a:spcPct val="100000"/>
                        </a:lnSpc>
                        <a:spcBef>
                          <a:spcPts val="0"/>
                        </a:spcBef>
                        <a:spcAft>
                          <a:spcPts val="0"/>
                        </a:spcAft>
                      </a:pPr>
                      <a:r>
                        <a:rPr lang="id-ID" sz="800" dirty="0">
                          <a:effectLst/>
                        </a:rPr>
                        <a:t>Rapat</a:t>
                      </a:r>
                      <a:r>
                        <a:rPr lang="id-ID" sz="800" spc="-15" dirty="0">
                          <a:effectLst/>
                        </a:rPr>
                        <a:t> </a:t>
                      </a:r>
                      <a:r>
                        <a:rPr lang="id-ID" sz="800" dirty="0">
                          <a:effectLst/>
                        </a:rPr>
                        <a:t>Team</a:t>
                      </a:r>
                      <a:r>
                        <a:rPr lang="id-ID" sz="800" spc="-25" dirty="0">
                          <a:effectLst/>
                        </a:rPr>
                        <a:t> </a:t>
                      </a:r>
                      <a:r>
                        <a:rPr lang="id-ID" sz="800" dirty="0">
                          <a:effectLst/>
                        </a:rPr>
                        <a:t>Penjelasan</a:t>
                      </a:r>
                      <a:r>
                        <a:rPr lang="id-ID" sz="800" spc="-20" dirty="0">
                          <a:effectLst/>
                        </a:rPr>
                        <a:t> </a:t>
                      </a:r>
                      <a:r>
                        <a:rPr lang="id-ID" sz="800" dirty="0">
                          <a:effectLst/>
                        </a:rPr>
                        <a:t>Kinerja</a:t>
                      </a:r>
                      <a:r>
                        <a:rPr lang="id-ID" sz="800" spc="-20" dirty="0">
                          <a:effectLst/>
                        </a:rPr>
                        <a:t> </a:t>
                      </a:r>
                      <a:r>
                        <a:rPr lang="id-ID" sz="800" dirty="0">
                          <a:effectLst/>
                        </a:rPr>
                        <a:t>Team</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marL="342900" lvl="0" indent="-342900">
                        <a:lnSpc>
                          <a:spcPct val="100000"/>
                        </a:lnSpc>
                        <a:spcBef>
                          <a:spcPts val="0"/>
                        </a:spcBef>
                        <a:spcAft>
                          <a:spcPts val="0"/>
                        </a:spcAft>
                        <a:buFont typeface="Arial" panose="020B0604020202020204" pitchFamily="34" charset="0"/>
                        <a:buChar char="•"/>
                      </a:pPr>
                      <a:r>
                        <a:rPr lang="id-ID" sz="800">
                          <a:effectLst/>
                        </a:rPr>
                        <a:t>Pengiriman</a:t>
                      </a:r>
                      <a:r>
                        <a:rPr lang="id-ID" sz="800" spc="-40">
                          <a:effectLst/>
                        </a:rPr>
                        <a:t> </a:t>
                      </a:r>
                      <a:r>
                        <a:rPr lang="id-ID" sz="800">
                          <a:effectLst/>
                        </a:rPr>
                        <a:t>undangan</a:t>
                      </a:r>
                      <a:endParaRPr lang="en-US" sz="800">
                        <a:effectLst/>
                      </a:endParaRPr>
                    </a:p>
                    <a:p>
                      <a:pPr marL="342900" lvl="0" indent="-342900">
                        <a:lnSpc>
                          <a:spcPct val="100000"/>
                        </a:lnSpc>
                        <a:spcBef>
                          <a:spcPts val="0"/>
                        </a:spcBef>
                        <a:spcAft>
                          <a:spcPts val="0"/>
                        </a:spcAft>
                        <a:buFont typeface="Arial" panose="020B0604020202020204" pitchFamily="34" charset="0"/>
                        <a:buChar char="•"/>
                      </a:pPr>
                      <a:r>
                        <a:rPr lang="id-ID" sz="800">
                          <a:effectLst/>
                        </a:rPr>
                        <a:t>Rapat</a:t>
                      </a:r>
                      <a:r>
                        <a:rPr lang="id-ID" sz="800" spc="-20">
                          <a:effectLst/>
                        </a:rPr>
                        <a:t> </a:t>
                      </a:r>
                      <a:r>
                        <a:rPr lang="id-ID" sz="800">
                          <a:effectLst/>
                        </a:rPr>
                        <a:t>Team</a:t>
                      </a:r>
                      <a:r>
                        <a:rPr lang="id-ID" sz="800" spc="-15">
                          <a:effectLst/>
                        </a:rPr>
                        <a:t> </a:t>
                      </a:r>
                      <a:r>
                        <a:rPr lang="id-ID" sz="800">
                          <a:effectLst/>
                        </a:rPr>
                        <a:t>penjelasan</a:t>
                      </a:r>
                      <a:r>
                        <a:rPr lang="id-ID" sz="800" spc="-15">
                          <a:effectLst/>
                        </a:rPr>
                        <a:t> </a:t>
                      </a:r>
                      <a:r>
                        <a:rPr lang="id-ID" sz="800">
                          <a:effectLst/>
                        </a:rPr>
                        <a:t>kinerja</a:t>
                      </a:r>
                      <a:r>
                        <a:rPr lang="id-ID" sz="800" spc="-15">
                          <a:effectLst/>
                        </a:rPr>
                        <a:t> </a:t>
                      </a:r>
                      <a:r>
                        <a:rPr lang="id-ID" sz="800">
                          <a:effectLst/>
                        </a:rPr>
                        <a:t>Team dan</a:t>
                      </a:r>
                      <a:r>
                        <a:rPr lang="id-ID" sz="800" spc="-15">
                          <a:effectLst/>
                        </a:rPr>
                        <a:t> </a:t>
                      </a:r>
                      <a:r>
                        <a:rPr lang="id-ID" sz="800">
                          <a:effectLst/>
                        </a:rPr>
                        <a:t>target</a:t>
                      </a:r>
                      <a:r>
                        <a:rPr lang="id-ID" sz="800" spc="-20">
                          <a:effectLst/>
                        </a:rPr>
                        <a:t> </a:t>
                      </a:r>
                      <a:r>
                        <a:rPr lang="id-ID" sz="800">
                          <a:effectLst/>
                        </a:rPr>
                        <a:t>Jangka</a:t>
                      </a:r>
                      <a:r>
                        <a:rPr lang="id-ID" sz="800" spc="-20">
                          <a:effectLst/>
                        </a:rPr>
                        <a:t> </a:t>
                      </a:r>
                      <a:r>
                        <a:rPr lang="id-ID" sz="800">
                          <a:effectLst/>
                        </a:rPr>
                        <a:t>Pendek</a:t>
                      </a:r>
                      <a:endParaRPr lang="en-US" sz="800">
                        <a:effectLst/>
                      </a:endParaRPr>
                    </a:p>
                    <a:p>
                      <a:pPr marR="190500" algn="ctr">
                        <a:lnSpc>
                          <a:spcPct val="100000"/>
                        </a:lnSpc>
                        <a:spcBef>
                          <a:spcPts val="0"/>
                        </a:spcBef>
                        <a:spcAft>
                          <a:spcPts val="0"/>
                        </a:spcAft>
                      </a:pPr>
                      <a:r>
                        <a:rPr lang="id-ID" sz="800">
                          <a:effectLst/>
                        </a:rPr>
                        <a:t> </a:t>
                      </a:r>
                      <a:endParaRPr lang="en-US" sz="800">
                        <a:effectLst/>
                        <a:latin typeface="Arial MT"/>
                        <a:ea typeface="Arial MT"/>
                        <a:cs typeface="Arial MT"/>
                      </a:endParaRPr>
                    </a:p>
                  </a:txBody>
                  <a:tcPr marL="19799" marR="19799" marT="0" marB="0"/>
                </a:tc>
                <a:tc gridSpan="2">
                  <a:txBody>
                    <a:bodyPr/>
                    <a:lstStyle/>
                    <a:p>
                      <a:pPr marR="190500" algn="ctr">
                        <a:lnSpc>
                          <a:spcPct val="100000"/>
                        </a:lnSpc>
                        <a:spcBef>
                          <a:spcPts val="0"/>
                        </a:spcBef>
                        <a:spcAft>
                          <a:spcPts val="0"/>
                        </a:spcAft>
                      </a:pPr>
                      <a:r>
                        <a:rPr lang="id-ID" sz="800">
                          <a:effectLst/>
                        </a:rPr>
                        <a:t>Pengarahan</a:t>
                      </a:r>
                      <a:r>
                        <a:rPr lang="id-ID" sz="800" spc="-10">
                          <a:effectLst/>
                        </a:rPr>
                        <a:t> </a:t>
                      </a:r>
                      <a:r>
                        <a:rPr lang="id-ID" sz="800">
                          <a:effectLst/>
                        </a:rPr>
                        <a:t>–</a:t>
                      </a:r>
                      <a:r>
                        <a:rPr lang="id-ID" sz="800" spc="-15">
                          <a:effectLst/>
                        </a:rPr>
                        <a:t> </a:t>
                      </a:r>
                      <a:r>
                        <a:rPr lang="id-ID" sz="800">
                          <a:effectLst/>
                        </a:rPr>
                        <a:t>Risalah</a:t>
                      </a:r>
                      <a:endParaRPr lang="en-US" sz="800">
                        <a:effectLst/>
                        <a:latin typeface="Arial MT"/>
                        <a:ea typeface="Arial MT"/>
                        <a:cs typeface="Arial MT"/>
                      </a:endParaRPr>
                    </a:p>
                  </a:txBody>
                  <a:tcPr marL="19799" marR="19799" marT="0" marB="0"/>
                </a:tc>
                <a:tc hMerge="1">
                  <a:txBody>
                    <a:bodyPr/>
                    <a:lstStyle/>
                    <a:p>
                      <a:pPr marR="190500" algn="ctr">
                        <a:lnSpc>
                          <a:spcPct val="100000"/>
                        </a:lnSpc>
                        <a:spcBef>
                          <a:spcPts val="0"/>
                        </a:spcBef>
                        <a:spcAft>
                          <a:spcPts val="0"/>
                        </a:spcAft>
                      </a:pPr>
                      <a:r>
                        <a:rPr lang="id-ID" sz="800">
                          <a:effectLst/>
                        </a:rPr>
                        <a:t>M3</a:t>
                      </a:r>
                      <a:r>
                        <a:rPr lang="id-ID" sz="800" spc="-5">
                          <a:effectLst/>
                        </a:rPr>
                        <a:t> </a:t>
                      </a:r>
                      <a:r>
                        <a:rPr lang="id-ID" sz="800">
                          <a:effectLst/>
                        </a:rPr>
                        <a:t>SEPT</a:t>
                      </a:r>
                      <a:endParaRPr lang="en-US" sz="80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id-ID" sz="800">
                          <a:effectLst/>
                        </a:rPr>
                        <a:t>M3</a:t>
                      </a:r>
                      <a:r>
                        <a:rPr lang="id-ID" sz="800" spc="-5">
                          <a:effectLst/>
                        </a:rPr>
                        <a:t> </a:t>
                      </a:r>
                      <a:r>
                        <a:rPr lang="id-ID" sz="800">
                          <a:effectLst/>
                        </a:rPr>
                        <a:t>SEPT</a:t>
                      </a:r>
                      <a:endParaRPr lang="en-US" sz="800" dirty="0">
                        <a:effectLst/>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a:effectLst/>
                        </a:rPr>
                        <a:t>Dir Polair</a:t>
                      </a:r>
                    </a:p>
                    <a:p>
                      <a:pPr>
                        <a:lnSpc>
                          <a:spcPct val="100000"/>
                        </a:lnSpc>
                        <a:spcBef>
                          <a:spcPts val="0"/>
                        </a:spcBef>
                        <a:spcAft>
                          <a:spcPts val="0"/>
                        </a:spcAft>
                        <a:tabLst>
                          <a:tab pos="133350" algn="l"/>
                          <a:tab pos="1504950" algn="l"/>
                          <a:tab pos="2764155" algn="l"/>
                        </a:tabLst>
                      </a:pPr>
                      <a:r>
                        <a:rPr lang="en-US" sz="800">
                          <a:effectLst/>
                        </a:rPr>
                        <a:t>Kasubdit</a:t>
                      </a:r>
                    </a:p>
                    <a:p>
                      <a:pPr>
                        <a:lnSpc>
                          <a:spcPct val="100000"/>
                        </a:lnSpc>
                        <a:spcBef>
                          <a:spcPts val="0"/>
                        </a:spcBef>
                        <a:spcAft>
                          <a:spcPts val="0"/>
                        </a:spcAft>
                        <a:tabLst>
                          <a:tab pos="2764155" algn="l"/>
                        </a:tabLst>
                      </a:pPr>
                      <a:r>
                        <a:rPr lang="en-US" sz="800">
                          <a:effectLst/>
                        </a:rPr>
                        <a:t>Staf</a:t>
                      </a:r>
                      <a:endParaRPr lang="en-US" sz="800" dirty="0">
                        <a:effectLst/>
                      </a:endParaRPr>
                    </a:p>
                  </a:txBody>
                  <a:tcPr marL="19799" marR="19799" marT="0" marB="0"/>
                </a:tc>
                <a:extLst>
                  <a:ext uri="{0D108BD9-81ED-4DB2-BD59-A6C34878D82A}">
                    <a16:rowId xmlns:a16="http://schemas.microsoft.com/office/drawing/2014/main" val="2267016371"/>
                  </a:ext>
                </a:extLst>
              </a:tr>
              <a:tr h="473682">
                <a:tc>
                  <a:txBody>
                    <a:bodyPr/>
                    <a:lstStyle/>
                    <a:p>
                      <a:pPr>
                        <a:lnSpc>
                          <a:spcPct val="100000"/>
                        </a:lnSpc>
                        <a:spcBef>
                          <a:spcPts val="0"/>
                        </a:spcBef>
                        <a:spcAft>
                          <a:spcPts val="0"/>
                        </a:spcAft>
                      </a:pPr>
                      <a:r>
                        <a:rPr lang="id-ID" sz="800">
                          <a:effectLst/>
                        </a:rPr>
                        <a:t>Audiensi</a:t>
                      </a:r>
                      <a:r>
                        <a:rPr lang="id-ID" sz="800" spc="-20">
                          <a:effectLst/>
                        </a:rPr>
                        <a:t> </a:t>
                      </a:r>
                      <a:r>
                        <a:rPr lang="id-ID" sz="800">
                          <a:effectLst/>
                        </a:rPr>
                        <a:t>dengan</a:t>
                      </a:r>
                      <a:r>
                        <a:rPr lang="id-ID" sz="800" spc="-25">
                          <a:effectLst/>
                        </a:rPr>
                        <a:t> </a:t>
                      </a:r>
                      <a:r>
                        <a:rPr lang="id-ID" sz="800">
                          <a:effectLst/>
                        </a:rPr>
                        <a:t>Pimpinan</a:t>
                      </a:r>
                      <a:r>
                        <a:rPr lang="id-ID" sz="800" spc="-25">
                          <a:effectLst/>
                        </a:rPr>
                        <a:t> </a:t>
                      </a:r>
                      <a:r>
                        <a:rPr lang="en-US" sz="800" spc="-25">
                          <a:effectLst/>
                        </a:rPr>
                        <a:t>Ditpolair Polda Sumsel</a:t>
                      </a:r>
                      <a:endParaRPr lang="en-US" sz="800">
                        <a:effectLst/>
                      </a:endParaRPr>
                    </a:p>
                    <a:p>
                      <a:pPr>
                        <a:lnSpc>
                          <a:spcPct val="100000"/>
                        </a:lnSpc>
                        <a:spcBef>
                          <a:spcPts val="0"/>
                        </a:spcBef>
                        <a:spcAft>
                          <a:spcPts val="0"/>
                        </a:spcAft>
                      </a:pPr>
                      <a:r>
                        <a:rPr lang="en-US" sz="800">
                          <a:effectLst/>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pPr>
                      <a:r>
                        <a:rPr lang="id-ID" sz="800" dirty="0">
                          <a:effectLst/>
                        </a:rPr>
                        <a:t>Pelaksanaan</a:t>
                      </a:r>
                      <a:r>
                        <a:rPr lang="id-ID" sz="800" spc="-25" dirty="0">
                          <a:effectLst/>
                        </a:rPr>
                        <a:t> </a:t>
                      </a:r>
                      <a:r>
                        <a:rPr lang="id-ID" sz="800" dirty="0">
                          <a:effectLst/>
                        </a:rPr>
                        <a:t>Audiensi</a:t>
                      </a:r>
                      <a:r>
                        <a:rPr lang="id-ID" sz="800" spc="-25" dirty="0">
                          <a:effectLst/>
                        </a:rPr>
                        <a:t> </a:t>
                      </a:r>
                      <a:r>
                        <a:rPr lang="id-ID" sz="800" dirty="0">
                          <a:effectLst/>
                        </a:rPr>
                        <a:t>dengan</a:t>
                      </a:r>
                      <a:r>
                        <a:rPr lang="id-ID" sz="800" spc="-25" dirty="0">
                          <a:effectLst/>
                        </a:rPr>
                        <a:t> </a:t>
                      </a:r>
                      <a:r>
                        <a:rPr lang="id-ID" sz="800" dirty="0">
                          <a:effectLst/>
                        </a:rPr>
                        <a:t>Pimpinan </a:t>
                      </a:r>
                      <a:r>
                        <a:rPr lang="en-US" sz="800" spc="-25" dirty="0" err="1">
                          <a:effectLst/>
                        </a:rPr>
                        <a:t>Ditpolair</a:t>
                      </a:r>
                      <a:r>
                        <a:rPr lang="en-US" sz="800" spc="-25" dirty="0">
                          <a:effectLst/>
                        </a:rPr>
                        <a:t> </a:t>
                      </a:r>
                      <a:r>
                        <a:rPr lang="en-US" sz="800" spc="-25" dirty="0" err="1">
                          <a:effectLst/>
                        </a:rPr>
                        <a:t>Polda</a:t>
                      </a:r>
                      <a:r>
                        <a:rPr lang="en-US" sz="800" spc="-25" dirty="0">
                          <a:effectLst/>
                        </a:rPr>
                        <a:t> </a:t>
                      </a:r>
                      <a:r>
                        <a:rPr lang="en-US" sz="800" spc="-25" dirty="0" err="1">
                          <a:effectLst/>
                        </a:rPr>
                        <a:t>Sumsel</a:t>
                      </a:r>
                      <a:r>
                        <a:rPr lang="en-US" sz="800" dirty="0">
                          <a:effectLst/>
                        </a:rPr>
                        <a:t> </a:t>
                      </a:r>
                      <a:endParaRPr lang="en-US" sz="800" dirty="0">
                        <a:effectLst/>
                        <a:latin typeface="Arial MT"/>
                        <a:ea typeface="Arial MT"/>
                        <a:cs typeface="Arial MT"/>
                      </a:endParaRPr>
                    </a:p>
                  </a:txBody>
                  <a:tcPr marL="19799" marR="19799" marT="0" marB="0"/>
                </a:tc>
                <a:tc gridSpan="2">
                  <a:txBody>
                    <a:bodyPr/>
                    <a:lstStyle/>
                    <a:p>
                      <a:pPr marR="190500" algn="ctr">
                        <a:lnSpc>
                          <a:spcPct val="100000"/>
                        </a:lnSpc>
                        <a:spcBef>
                          <a:spcPts val="0"/>
                        </a:spcBef>
                        <a:spcAft>
                          <a:spcPts val="0"/>
                        </a:spcAft>
                      </a:pPr>
                      <a:r>
                        <a:rPr lang="id-ID" sz="800" dirty="0">
                          <a:effectLst/>
                        </a:rPr>
                        <a:t>Audiensi</a:t>
                      </a:r>
                      <a:endParaRPr lang="en-US" sz="800" dirty="0">
                        <a:effectLst/>
                        <a:latin typeface="Arial MT"/>
                        <a:ea typeface="Arial MT"/>
                        <a:cs typeface="Arial MT"/>
                      </a:endParaRPr>
                    </a:p>
                  </a:txBody>
                  <a:tcPr marL="19799" marR="19799" marT="0" marB="0"/>
                </a:tc>
                <a:tc hMerge="1">
                  <a:txBody>
                    <a:bodyPr/>
                    <a:lstStyle/>
                    <a:p>
                      <a:pPr marR="190500" algn="ctr">
                        <a:lnSpc>
                          <a:spcPct val="100000"/>
                        </a:lnSpc>
                        <a:spcBef>
                          <a:spcPts val="0"/>
                        </a:spcBef>
                        <a:spcAft>
                          <a:spcPts val="0"/>
                        </a:spcAft>
                      </a:pPr>
                      <a:r>
                        <a:rPr lang="id-ID" sz="800" dirty="0">
                          <a:effectLst/>
                        </a:rPr>
                        <a:t>M3</a:t>
                      </a:r>
                      <a:r>
                        <a:rPr lang="id-ID" sz="800" spc="-5" dirty="0">
                          <a:effectLst/>
                        </a:rPr>
                        <a:t> </a:t>
                      </a:r>
                      <a:r>
                        <a:rPr lang="id-ID" sz="800" dirty="0">
                          <a:effectLst/>
                        </a:rPr>
                        <a:t>SEPT</a:t>
                      </a:r>
                      <a:endParaRPr lang="en-US" sz="800" dirty="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id-ID" sz="800" dirty="0">
                          <a:effectLst/>
                        </a:rPr>
                        <a:t>M3</a:t>
                      </a:r>
                      <a:r>
                        <a:rPr lang="id-ID" sz="800" spc="-5" dirty="0">
                          <a:effectLst/>
                        </a:rPr>
                        <a:t> </a:t>
                      </a:r>
                      <a:r>
                        <a:rPr lang="id-ID" sz="800" dirty="0">
                          <a:effectLst/>
                        </a:rPr>
                        <a:t>SEPT</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dirty="0">
                          <a:effectLst/>
                        </a:rPr>
                        <a:t>Dir </a:t>
                      </a:r>
                      <a:r>
                        <a:rPr lang="en-US" sz="800" dirty="0" err="1">
                          <a:effectLst/>
                        </a:rPr>
                        <a:t>Polair</a:t>
                      </a:r>
                      <a:endParaRPr lang="en-US" sz="800" dirty="0">
                        <a:effectLst/>
                      </a:endParaRPr>
                    </a:p>
                    <a:p>
                      <a:pPr>
                        <a:lnSpc>
                          <a:spcPct val="100000"/>
                        </a:lnSpc>
                        <a:spcBef>
                          <a:spcPts val="0"/>
                        </a:spcBef>
                        <a:spcAft>
                          <a:spcPts val="0"/>
                        </a:spcAft>
                        <a:tabLst>
                          <a:tab pos="133350" algn="l"/>
                          <a:tab pos="1504950" algn="l"/>
                          <a:tab pos="2764155" algn="l"/>
                        </a:tabLst>
                      </a:pPr>
                      <a:r>
                        <a:rPr lang="en-US" sz="800" dirty="0" err="1">
                          <a:effectLst/>
                        </a:rPr>
                        <a:t>Kasubdit</a:t>
                      </a:r>
                      <a:endParaRPr lang="en-US" sz="800" dirty="0">
                        <a:effectLst/>
                      </a:endParaRPr>
                    </a:p>
                    <a:p>
                      <a:pPr>
                        <a:lnSpc>
                          <a:spcPct val="100000"/>
                        </a:lnSpc>
                        <a:spcBef>
                          <a:spcPts val="0"/>
                        </a:spcBef>
                        <a:spcAft>
                          <a:spcPts val="0"/>
                        </a:spcAft>
                        <a:tabLst>
                          <a:tab pos="133350" algn="l"/>
                          <a:tab pos="1504950" algn="l"/>
                          <a:tab pos="2764155" algn="l"/>
                        </a:tabLst>
                      </a:pPr>
                      <a:r>
                        <a:rPr lang="en-US" sz="800" dirty="0" err="1">
                          <a:effectLst/>
                        </a:rPr>
                        <a:t>Staf</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771275899"/>
                  </a:ext>
                </a:extLst>
              </a:tr>
              <a:tr h="176392">
                <a:tc gridSpan="6">
                  <a:txBody>
                    <a:bodyPr/>
                    <a:lstStyle/>
                    <a:p>
                      <a:pPr marR="190500">
                        <a:lnSpc>
                          <a:spcPct val="100000"/>
                        </a:lnSpc>
                        <a:spcBef>
                          <a:spcPts val="0"/>
                        </a:spcBef>
                        <a:spcAft>
                          <a:spcPts val="0"/>
                        </a:spcAft>
                      </a:pPr>
                      <a:r>
                        <a:rPr lang="en-US" sz="800">
                          <a:effectLst/>
                        </a:rPr>
                        <a:t>TAHAP PELAKSANAAN</a:t>
                      </a:r>
                      <a:endParaRPr lang="en-US" sz="800">
                        <a:effectLst/>
                        <a:latin typeface="Arial MT"/>
                        <a:ea typeface="Arial MT"/>
                        <a:cs typeface="Arial MT"/>
                      </a:endParaRPr>
                    </a:p>
                  </a:txBody>
                  <a:tcPr marL="19799" marR="1979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R="190500">
                        <a:lnSpc>
                          <a:spcPct val="100000"/>
                        </a:lnSpc>
                        <a:spcBef>
                          <a:spcPts val="0"/>
                        </a:spcBef>
                        <a:spcAft>
                          <a:spcPts val="0"/>
                        </a:spcAft>
                      </a:pPr>
                      <a:endParaRPr lang="en-US" sz="800">
                        <a:effectLst/>
                        <a:latin typeface="Arial MT"/>
                        <a:ea typeface="Arial MT"/>
                        <a:cs typeface="Arial MT"/>
                      </a:endParaRPr>
                    </a:p>
                  </a:txBody>
                  <a:tcPr marL="19799" marR="19799" marT="0" marB="0"/>
                </a:tc>
                <a:extLst>
                  <a:ext uri="{0D108BD9-81ED-4DB2-BD59-A6C34878D82A}">
                    <a16:rowId xmlns:a16="http://schemas.microsoft.com/office/drawing/2014/main" val="2152494776"/>
                  </a:ext>
                </a:extLst>
              </a:tr>
              <a:tr h="429351">
                <a:tc>
                  <a:txBody>
                    <a:bodyPr/>
                    <a:lstStyle/>
                    <a:p>
                      <a:pPr marR="6985">
                        <a:lnSpc>
                          <a:spcPct val="100000"/>
                        </a:lnSpc>
                        <a:spcBef>
                          <a:spcPts val="0"/>
                        </a:spcBef>
                        <a:spcAft>
                          <a:spcPts val="0"/>
                        </a:spcAft>
                      </a:pPr>
                      <a:r>
                        <a:rPr lang="id-ID" sz="800" dirty="0">
                          <a:effectLst/>
                        </a:rPr>
                        <a:t>Rapat</a:t>
                      </a:r>
                      <a:r>
                        <a:rPr lang="id-ID" sz="800" spc="5" dirty="0">
                          <a:effectLst/>
                        </a:rPr>
                        <a:t> </a:t>
                      </a:r>
                      <a:r>
                        <a:rPr lang="id-ID" sz="800" dirty="0">
                          <a:effectLst/>
                        </a:rPr>
                        <a:t>Team Efektif Untuk Skema Efektivitas Pencapaian</a:t>
                      </a:r>
                      <a:r>
                        <a:rPr lang="id-ID" sz="800" spc="-140" dirty="0">
                          <a:effectLst/>
                        </a:rPr>
                        <a:t> </a:t>
                      </a:r>
                      <a:r>
                        <a:rPr lang="id-ID" sz="800" dirty="0">
                          <a:effectLst/>
                        </a:rPr>
                        <a:t>Proper</a:t>
                      </a:r>
                      <a:endParaRPr lang="en-US" sz="800" dirty="0">
                        <a:effectLst/>
                        <a:latin typeface="Arial MT"/>
                        <a:ea typeface="Arial MT"/>
                        <a:cs typeface="Arial MT"/>
                      </a:endParaRPr>
                    </a:p>
                  </a:txBody>
                  <a:tcPr marL="19799" marR="19799" marT="0" marB="0"/>
                </a:tc>
                <a:tc>
                  <a:txBody>
                    <a:bodyPr/>
                    <a:lstStyle/>
                    <a:p>
                      <a:pPr marL="342900" marR="19050" lvl="0" indent="-342900" algn="just">
                        <a:lnSpc>
                          <a:spcPct val="100000"/>
                        </a:lnSpc>
                        <a:spcBef>
                          <a:spcPts val="0"/>
                        </a:spcBef>
                        <a:spcAft>
                          <a:spcPts val="0"/>
                        </a:spcAft>
                        <a:buFont typeface="Arial" panose="020B0604020202020204" pitchFamily="34" charset="0"/>
                        <a:buChar char="•"/>
                        <a:tabLst>
                          <a:tab pos="146050" algn="l"/>
                        </a:tabLst>
                      </a:pPr>
                      <a:r>
                        <a:rPr lang="id-ID" sz="800" dirty="0">
                          <a:effectLst/>
                        </a:rPr>
                        <a:t>Pengiriman</a:t>
                      </a:r>
                      <a:r>
                        <a:rPr lang="id-ID" sz="800" spc="-25" dirty="0">
                          <a:effectLst/>
                        </a:rPr>
                        <a:t> </a:t>
                      </a:r>
                      <a:r>
                        <a:rPr lang="id-ID" sz="800" dirty="0">
                          <a:effectLst/>
                        </a:rPr>
                        <a:t>Undangan</a:t>
                      </a:r>
                      <a:endParaRPr lang="en-US" sz="800" dirty="0">
                        <a:effectLst/>
                      </a:endParaRPr>
                    </a:p>
                    <a:p>
                      <a:pPr marL="342900" marR="19050" lvl="0" indent="-342900" algn="just">
                        <a:lnSpc>
                          <a:spcPct val="100000"/>
                        </a:lnSpc>
                        <a:spcBef>
                          <a:spcPts val="0"/>
                        </a:spcBef>
                        <a:spcAft>
                          <a:spcPts val="0"/>
                        </a:spcAft>
                        <a:buFont typeface="Arial" panose="020B0604020202020204" pitchFamily="34" charset="0"/>
                        <a:buChar char="•"/>
                        <a:tabLst>
                          <a:tab pos="146050" algn="l"/>
                        </a:tabLst>
                      </a:pPr>
                      <a:r>
                        <a:rPr lang="id-ID" sz="800" dirty="0">
                          <a:effectLst/>
                        </a:rPr>
                        <a:t>Rapat</a:t>
                      </a:r>
                      <a:r>
                        <a:rPr lang="id-ID" sz="800" spc="-15" dirty="0">
                          <a:effectLst/>
                        </a:rPr>
                        <a:t> </a:t>
                      </a:r>
                      <a:r>
                        <a:rPr lang="id-ID" sz="800" dirty="0">
                          <a:effectLst/>
                        </a:rPr>
                        <a:t>Strategy</a:t>
                      </a:r>
                      <a:r>
                        <a:rPr lang="id-ID" sz="800" spc="-15" dirty="0">
                          <a:effectLst/>
                        </a:rPr>
                        <a:t> </a:t>
                      </a:r>
                      <a:r>
                        <a:rPr lang="id-ID" sz="800" dirty="0">
                          <a:effectLst/>
                        </a:rPr>
                        <a:t>&amp;</a:t>
                      </a:r>
                      <a:r>
                        <a:rPr lang="id-ID" sz="800" spc="-15" dirty="0">
                          <a:effectLst/>
                        </a:rPr>
                        <a:t> </a:t>
                      </a:r>
                      <a:r>
                        <a:rPr lang="id-ID" sz="800" dirty="0">
                          <a:effectLst/>
                        </a:rPr>
                        <a:t>Action</a:t>
                      </a:r>
                      <a:r>
                        <a:rPr lang="id-ID" sz="800" spc="-10" dirty="0">
                          <a:effectLst/>
                        </a:rPr>
                        <a:t> </a:t>
                      </a:r>
                      <a:r>
                        <a:rPr lang="id-ID" sz="800" dirty="0">
                          <a:effectLst/>
                        </a:rPr>
                        <a:t>Plan</a:t>
                      </a:r>
                      <a:endParaRPr lang="en-US" sz="800" dirty="0">
                        <a:effectLst/>
                        <a:latin typeface="Arial MT"/>
                        <a:ea typeface="Arial MT"/>
                        <a:cs typeface="Arial MT"/>
                      </a:endParaRPr>
                    </a:p>
                  </a:txBody>
                  <a:tcPr marL="19799" marR="19799" marT="0" marB="0"/>
                </a:tc>
                <a:tc gridSpan="2">
                  <a:txBody>
                    <a:bodyPr/>
                    <a:lstStyle/>
                    <a:p>
                      <a:pPr marR="190500" algn="ctr">
                        <a:lnSpc>
                          <a:spcPct val="100000"/>
                        </a:lnSpc>
                        <a:spcBef>
                          <a:spcPts val="0"/>
                        </a:spcBef>
                        <a:spcAft>
                          <a:spcPts val="0"/>
                        </a:spcAft>
                      </a:pPr>
                      <a:r>
                        <a:rPr lang="id-ID" sz="800">
                          <a:effectLst/>
                        </a:rPr>
                        <a:t>Risalah</a:t>
                      </a:r>
                      <a:r>
                        <a:rPr lang="id-ID" sz="800" spc="-15">
                          <a:effectLst/>
                        </a:rPr>
                        <a:t> </a:t>
                      </a:r>
                      <a:r>
                        <a:rPr lang="id-ID" sz="800">
                          <a:effectLst/>
                        </a:rPr>
                        <a:t>Satrategi</a:t>
                      </a:r>
                      <a:r>
                        <a:rPr lang="id-ID" sz="800" spc="-15">
                          <a:effectLst/>
                        </a:rPr>
                        <a:t> </a:t>
                      </a:r>
                      <a:r>
                        <a:rPr lang="id-ID" sz="800">
                          <a:effectLst/>
                        </a:rPr>
                        <a:t>&amp;</a:t>
                      </a:r>
                      <a:r>
                        <a:rPr lang="id-ID" sz="800" spc="-10">
                          <a:effectLst/>
                        </a:rPr>
                        <a:t> </a:t>
                      </a:r>
                      <a:r>
                        <a:rPr lang="id-ID" sz="800">
                          <a:effectLst/>
                        </a:rPr>
                        <a:t>Action</a:t>
                      </a:r>
                      <a:r>
                        <a:rPr lang="en-US" sz="800">
                          <a:effectLst/>
                        </a:rPr>
                        <a:t> Plan</a:t>
                      </a:r>
                      <a:endParaRPr lang="en-US" sz="800" dirty="0">
                        <a:effectLst/>
                        <a:latin typeface="Arial MT"/>
                        <a:ea typeface="Arial MT"/>
                        <a:cs typeface="Arial MT"/>
                      </a:endParaRPr>
                    </a:p>
                  </a:txBody>
                  <a:tcPr marL="19799" marR="19799" marT="0" marB="0"/>
                </a:tc>
                <a:tc hMerge="1">
                  <a:txBody>
                    <a:bodyPr/>
                    <a:lstStyle/>
                    <a:p>
                      <a:pPr marR="190500" algn="ctr">
                        <a:lnSpc>
                          <a:spcPct val="100000"/>
                        </a:lnSpc>
                        <a:spcBef>
                          <a:spcPts val="0"/>
                        </a:spcBef>
                        <a:spcAft>
                          <a:spcPts val="0"/>
                        </a:spcAft>
                      </a:pPr>
                      <a:r>
                        <a:rPr lang="id-ID" sz="800">
                          <a:effectLst/>
                        </a:rPr>
                        <a:t>M4</a:t>
                      </a:r>
                      <a:r>
                        <a:rPr lang="id-ID" sz="800" spc="-5">
                          <a:effectLst/>
                        </a:rPr>
                        <a:t> </a:t>
                      </a:r>
                      <a:r>
                        <a:rPr lang="id-ID" sz="800">
                          <a:effectLst/>
                        </a:rPr>
                        <a:t>SEPT</a:t>
                      </a:r>
                      <a:endParaRPr lang="en-US" sz="80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id-ID" sz="800">
                          <a:effectLst/>
                        </a:rPr>
                        <a:t>M4</a:t>
                      </a:r>
                      <a:r>
                        <a:rPr lang="id-ID" sz="800" spc="-5">
                          <a:effectLst/>
                        </a:rPr>
                        <a:t> </a:t>
                      </a:r>
                      <a:r>
                        <a:rPr lang="id-ID" sz="800">
                          <a:effectLst/>
                        </a:rPr>
                        <a:t>SEPT</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a:effectLst/>
                        </a:rPr>
                        <a:t>Dir Polair</a:t>
                      </a:r>
                    </a:p>
                    <a:p>
                      <a:pPr>
                        <a:lnSpc>
                          <a:spcPct val="100000"/>
                        </a:lnSpc>
                        <a:spcBef>
                          <a:spcPts val="0"/>
                        </a:spcBef>
                        <a:spcAft>
                          <a:spcPts val="0"/>
                        </a:spcAft>
                        <a:tabLst>
                          <a:tab pos="133350" algn="l"/>
                          <a:tab pos="1504950" algn="l"/>
                          <a:tab pos="2764155" algn="l"/>
                        </a:tabLst>
                      </a:pPr>
                      <a:r>
                        <a:rPr lang="en-US" sz="800">
                          <a:effectLst/>
                        </a:rPr>
                        <a:t>Kasubdit</a:t>
                      </a:r>
                    </a:p>
                    <a:p>
                      <a:pPr>
                        <a:lnSpc>
                          <a:spcPct val="100000"/>
                        </a:lnSpc>
                        <a:spcBef>
                          <a:spcPts val="0"/>
                        </a:spcBef>
                        <a:spcAft>
                          <a:spcPts val="0"/>
                        </a:spcAft>
                        <a:tabLst>
                          <a:tab pos="133350" algn="l"/>
                          <a:tab pos="1504950" algn="l"/>
                          <a:tab pos="2764155" algn="l"/>
                        </a:tabLst>
                      </a:pPr>
                      <a:r>
                        <a:rPr lang="en-US" sz="800">
                          <a:effectLst/>
                        </a:rPr>
                        <a:t>Staf</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518292918"/>
                  </a:ext>
                </a:extLst>
              </a:tr>
              <a:tr h="957680">
                <a:tc>
                  <a:txBody>
                    <a:bodyPr/>
                    <a:lstStyle/>
                    <a:p>
                      <a:pPr marR="6985" algn="just">
                        <a:lnSpc>
                          <a:spcPct val="100000"/>
                        </a:lnSpc>
                        <a:spcBef>
                          <a:spcPts val="0"/>
                        </a:spcBef>
                        <a:spcAft>
                          <a:spcPts val="0"/>
                        </a:spcAft>
                      </a:pPr>
                      <a:r>
                        <a:rPr lang="id-ID" sz="800" dirty="0">
                          <a:effectLst/>
                        </a:rPr>
                        <a:t>Menganalisis Kebijakan Dirpolair </a:t>
                      </a:r>
                      <a:r>
                        <a:rPr lang="en-US" sz="800" dirty="0">
                          <a:effectLst/>
                        </a:rPr>
                        <a:t>d</a:t>
                      </a:r>
                      <a:r>
                        <a:rPr lang="id-ID" sz="800" dirty="0">
                          <a:effectLst/>
                        </a:rPr>
                        <a:t>alam mendukung klinik terapung melalui kolaborasi antara Ditpolairud Polda Sumsel dengan Pemda setempat dalam rangka meningkatkan pelayanan kesehatan masyarakat di wilayah perairan</a:t>
                      </a:r>
                      <a:endParaRPr lang="en-US" sz="800" dirty="0">
                        <a:effectLst/>
                      </a:endParaRPr>
                    </a:p>
                  </a:txBody>
                  <a:tcPr marL="19799" marR="19799" marT="0" marB="0"/>
                </a:tc>
                <a:tc>
                  <a:txBody>
                    <a:bodyPr/>
                    <a:lstStyle/>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Pengiriman</a:t>
                      </a:r>
                      <a:r>
                        <a:rPr lang="id-ID" sz="800" spc="-20" dirty="0">
                          <a:effectLst/>
                        </a:rPr>
                        <a:t> </a:t>
                      </a:r>
                      <a:r>
                        <a:rPr lang="id-ID" sz="800" dirty="0">
                          <a:effectLst/>
                        </a:rPr>
                        <a:t>Surat</a:t>
                      </a:r>
                      <a:r>
                        <a:rPr lang="id-ID" sz="800" spc="-20" dirty="0">
                          <a:effectLst/>
                        </a:rPr>
                        <a:t> </a:t>
                      </a:r>
                      <a:r>
                        <a:rPr lang="id-ID" sz="800" dirty="0">
                          <a:effectLst/>
                        </a:rPr>
                        <a:t>Undangan</a:t>
                      </a:r>
                      <a:endParaRPr lang="en-US" sz="800" dirty="0">
                        <a:effectLst/>
                      </a:endParaRPr>
                    </a:p>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Analisis</a:t>
                      </a:r>
                      <a:r>
                        <a:rPr lang="id-ID" sz="800" spc="-25" dirty="0">
                          <a:effectLst/>
                        </a:rPr>
                        <a:t> </a:t>
                      </a:r>
                      <a:r>
                        <a:rPr lang="id-ID" sz="800" dirty="0">
                          <a:effectLst/>
                        </a:rPr>
                        <a:t>Kebijakan</a:t>
                      </a:r>
                      <a:r>
                        <a:rPr lang="id-ID" sz="800" spc="-20" dirty="0">
                          <a:effectLst/>
                        </a:rPr>
                        <a:t> </a:t>
                      </a:r>
                      <a:r>
                        <a:rPr lang="id-ID" sz="800" dirty="0">
                          <a:effectLst/>
                        </a:rPr>
                        <a:t>Dirpolair</a:t>
                      </a:r>
                      <a:endParaRPr lang="en-US" sz="800" dirty="0">
                        <a:effectLst/>
                      </a:endParaRPr>
                    </a:p>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Rekomendasi</a:t>
                      </a:r>
                      <a:endParaRPr lang="en-US" sz="800" dirty="0">
                        <a:effectLst/>
                        <a:latin typeface="Arial MT"/>
                        <a:ea typeface="Arial MT"/>
                        <a:cs typeface="Arial MT"/>
                      </a:endParaRPr>
                    </a:p>
                  </a:txBody>
                  <a:tcPr marL="19799" marR="19799" marT="0" marB="0"/>
                </a:tc>
                <a:tc gridSpan="2">
                  <a:txBody>
                    <a:bodyPr/>
                    <a:lstStyle/>
                    <a:p>
                      <a:pPr algn="ctr">
                        <a:lnSpc>
                          <a:spcPct val="100000"/>
                        </a:lnSpc>
                        <a:spcBef>
                          <a:spcPts val="0"/>
                        </a:spcBef>
                        <a:spcAft>
                          <a:spcPts val="0"/>
                        </a:spcAft>
                      </a:pPr>
                      <a:r>
                        <a:rPr lang="id-ID" sz="800">
                          <a:effectLst/>
                        </a:rPr>
                        <a:t>Rekomendasi</a:t>
                      </a:r>
                      <a:r>
                        <a:rPr lang="id-ID" sz="800" spc="-20">
                          <a:effectLst/>
                        </a:rPr>
                        <a:t> </a:t>
                      </a:r>
                      <a:r>
                        <a:rPr lang="id-ID" sz="800">
                          <a:effectLst/>
                        </a:rPr>
                        <a:t>Kebijakan</a:t>
                      </a:r>
                      <a:endParaRPr lang="en-US" sz="800" dirty="0">
                        <a:effectLst/>
                        <a:latin typeface="Arial MT"/>
                        <a:ea typeface="Arial MT"/>
                        <a:cs typeface="Arial MT"/>
                      </a:endParaRPr>
                    </a:p>
                  </a:txBody>
                  <a:tcPr marL="19799" marR="19799" marT="0" marB="0"/>
                </a:tc>
                <a:tc hMerge="1">
                  <a:txBody>
                    <a:bodyPr/>
                    <a:lstStyle/>
                    <a:p>
                      <a:pPr marR="190500" algn="ctr">
                        <a:lnSpc>
                          <a:spcPct val="100000"/>
                        </a:lnSpc>
                        <a:spcBef>
                          <a:spcPts val="0"/>
                        </a:spcBef>
                        <a:spcAft>
                          <a:spcPts val="0"/>
                        </a:spcAft>
                      </a:pPr>
                      <a:r>
                        <a:rPr lang="id-ID" sz="800" dirty="0">
                          <a:effectLst/>
                        </a:rPr>
                        <a:t>M4</a:t>
                      </a:r>
                      <a:r>
                        <a:rPr lang="id-ID" sz="800" spc="145" dirty="0">
                          <a:effectLst/>
                        </a:rPr>
                        <a:t> </a:t>
                      </a:r>
                      <a:r>
                        <a:rPr lang="id-ID" sz="800" dirty="0">
                          <a:effectLst/>
                        </a:rPr>
                        <a:t>SEPT</a:t>
                      </a:r>
                      <a:endParaRPr lang="en-US" sz="800" dirty="0">
                        <a:effectLst/>
                      </a:endParaRPr>
                    </a:p>
                    <a:p>
                      <a:pPr algn="ctr">
                        <a:lnSpc>
                          <a:spcPct val="100000"/>
                        </a:lnSpc>
                        <a:spcBef>
                          <a:spcPts val="0"/>
                        </a:spcBef>
                        <a:spcAft>
                          <a:spcPts val="0"/>
                        </a:spcAft>
                      </a:pPr>
                      <a:r>
                        <a:rPr lang="id-ID" sz="800" dirty="0">
                          <a:effectLst/>
                        </a:rPr>
                        <a:t> </a:t>
                      </a:r>
                      <a:endParaRPr lang="en-US" sz="800" dirty="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a:effectLst/>
                        </a:rPr>
                        <a:t>M4</a:t>
                      </a:r>
                      <a:r>
                        <a:rPr lang="id-ID" sz="800" spc="145">
                          <a:effectLst/>
                        </a:rPr>
                        <a:t> </a:t>
                      </a:r>
                      <a:r>
                        <a:rPr lang="id-ID" sz="800">
                          <a:effectLst/>
                        </a:rPr>
                        <a:t>SEPT</a:t>
                      </a:r>
                      <a:endParaRPr lang="en-US" sz="800">
                        <a:effectLst/>
                      </a:endParaRPr>
                    </a:p>
                    <a:p>
                      <a:pPr algn="ctr">
                        <a:lnSpc>
                          <a:spcPct val="100000"/>
                        </a:lnSpc>
                        <a:spcBef>
                          <a:spcPts val="0"/>
                        </a:spcBef>
                        <a:spcAft>
                          <a:spcPts val="0"/>
                        </a:spcAft>
                      </a:pPr>
                      <a:r>
                        <a:rPr lang="id-ID" sz="800">
                          <a:effectLst/>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a:effectLst/>
                        </a:rPr>
                        <a:t>Dir Polair</a:t>
                      </a:r>
                    </a:p>
                    <a:p>
                      <a:pPr>
                        <a:lnSpc>
                          <a:spcPct val="100000"/>
                        </a:lnSpc>
                        <a:spcBef>
                          <a:spcPts val="0"/>
                        </a:spcBef>
                        <a:spcAft>
                          <a:spcPts val="0"/>
                        </a:spcAft>
                        <a:tabLst>
                          <a:tab pos="133350" algn="l"/>
                          <a:tab pos="1504950" algn="l"/>
                          <a:tab pos="2764155" algn="l"/>
                        </a:tabLst>
                      </a:pPr>
                      <a:r>
                        <a:rPr lang="en-US" sz="800">
                          <a:effectLst/>
                        </a:rPr>
                        <a:t>Kasubdit</a:t>
                      </a:r>
                    </a:p>
                    <a:p>
                      <a:pPr>
                        <a:lnSpc>
                          <a:spcPct val="100000"/>
                        </a:lnSpc>
                        <a:spcBef>
                          <a:spcPts val="0"/>
                        </a:spcBef>
                        <a:spcAft>
                          <a:spcPts val="0"/>
                        </a:spcAft>
                        <a:tabLst>
                          <a:tab pos="133350" algn="l"/>
                          <a:tab pos="1504950" algn="l"/>
                          <a:tab pos="2764155" algn="l"/>
                        </a:tabLst>
                      </a:pPr>
                      <a:r>
                        <a:rPr lang="en-US" sz="800">
                          <a:effectLst/>
                        </a:rPr>
                        <a:t>Staf</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647728448"/>
                  </a:ext>
                </a:extLst>
              </a:tr>
              <a:tr h="828486">
                <a:tc>
                  <a:txBody>
                    <a:bodyPr/>
                    <a:lstStyle/>
                    <a:p>
                      <a:pPr marR="6985" algn="just">
                        <a:lnSpc>
                          <a:spcPct val="100000"/>
                        </a:lnSpc>
                        <a:spcBef>
                          <a:spcPts val="0"/>
                        </a:spcBef>
                        <a:spcAft>
                          <a:spcPts val="0"/>
                        </a:spcAft>
                      </a:pPr>
                      <a:r>
                        <a:rPr lang="id-ID" sz="800" dirty="0">
                          <a:effectLst/>
                        </a:rPr>
                        <a:t>Melakukan</a:t>
                      </a:r>
                      <a:r>
                        <a:rPr lang="id-ID" sz="800" spc="-35" dirty="0">
                          <a:effectLst/>
                        </a:rPr>
                        <a:t> </a:t>
                      </a:r>
                      <a:r>
                        <a:rPr lang="id-ID" sz="800" dirty="0">
                          <a:effectLst/>
                        </a:rPr>
                        <a:t>FGD</a:t>
                      </a:r>
                      <a:r>
                        <a:rPr lang="id-ID" sz="800" spc="-30" dirty="0">
                          <a:effectLst/>
                        </a:rPr>
                        <a:t> </a:t>
                      </a:r>
                      <a:r>
                        <a:rPr lang="id-ID" sz="800" dirty="0">
                          <a:effectLst/>
                        </a:rPr>
                        <a:t>dengan</a:t>
                      </a:r>
                      <a:r>
                        <a:rPr lang="id-ID" sz="800" spc="-25" dirty="0">
                          <a:effectLst/>
                        </a:rPr>
                        <a:t> </a:t>
                      </a:r>
                      <a:r>
                        <a:rPr lang="id-ID" sz="800" dirty="0">
                          <a:effectLst/>
                        </a:rPr>
                        <a:t>Stakeholder</a:t>
                      </a:r>
                      <a:r>
                        <a:rPr lang="id-ID" sz="800" spc="-30" dirty="0">
                          <a:effectLst/>
                        </a:rPr>
                        <a:t> </a:t>
                      </a:r>
                      <a:r>
                        <a:rPr lang="id-ID" sz="800" dirty="0">
                          <a:effectLst/>
                        </a:rPr>
                        <a:t>Untuk</a:t>
                      </a:r>
                      <a:r>
                        <a:rPr lang="id-ID" sz="800" spc="-30" dirty="0">
                          <a:effectLst/>
                        </a:rPr>
                        <a:t> </a:t>
                      </a:r>
                      <a:r>
                        <a:rPr lang="id-ID" sz="800" dirty="0">
                          <a:effectLst/>
                        </a:rPr>
                        <a:t>Penerbitan</a:t>
                      </a:r>
                      <a:r>
                        <a:rPr lang="id-ID" sz="800" spc="-145" dirty="0">
                          <a:effectLst/>
                        </a:rPr>
                        <a:t> </a:t>
                      </a:r>
                      <a:r>
                        <a:rPr lang="id-ID" sz="800" dirty="0">
                          <a:effectLst/>
                        </a:rPr>
                        <a:t>Draft</a:t>
                      </a:r>
                      <a:r>
                        <a:rPr lang="id-ID" sz="800" spc="-5" dirty="0">
                          <a:effectLst/>
                        </a:rPr>
                        <a:t> </a:t>
                      </a:r>
                      <a:r>
                        <a:rPr lang="en-US" sz="800" dirty="0">
                          <a:effectLst/>
                        </a:rPr>
                        <a:t>Surat </a:t>
                      </a:r>
                      <a:r>
                        <a:rPr lang="en-US" sz="800" dirty="0" err="1">
                          <a:effectLst/>
                        </a:rPr>
                        <a:t>edaran</a:t>
                      </a:r>
                      <a:endParaRPr lang="en-US" sz="800" dirty="0">
                        <a:effectLst/>
                      </a:endParaRPr>
                    </a:p>
                    <a:p>
                      <a:pPr marR="6985" algn="just">
                        <a:lnSpc>
                          <a:spcPct val="100000"/>
                        </a:lnSpc>
                        <a:spcBef>
                          <a:spcPts val="0"/>
                        </a:spcBef>
                        <a:spcAft>
                          <a:spcPts val="0"/>
                        </a:spcAft>
                      </a:pPr>
                      <a:r>
                        <a:rPr lang="en-US" sz="800" dirty="0">
                          <a:effectLst/>
                        </a:rPr>
                        <a:t> </a:t>
                      </a:r>
                      <a:endParaRPr lang="en-US" sz="800" dirty="0">
                        <a:effectLst/>
                        <a:latin typeface="Arial MT"/>
                        <a:ea typeface="Arial MT"/>
                        <a:cs typeface="Arial MT"/>
                      </a:endParaRPr>
                    </a:p>
                  </a:txBody>
                  <a:tcPr marL="19799" marR="19799" marT="0" marB="0"/>
                </a:tc>
                <a:tc>
                  <a:txBody>
                    <a:bodyPr/>
                    <a:lstStyle/>
                    <a:p>
                      <a:pPr marL="342900" marR="19050" lvl="0" indent="-342900" algn="just">
                        <a:lnSpc>
                          <a:spcPct val="100000"/>
                        </a:lnSpc>
                        <a:spcBef>
                          <a:spcPts val="0"/>
                        </a:spcBef>
                        <a:spcAft>
                          <a:spcPts val="0"/>
                        </a:spcAft>
                        <a:buSzPts val="1200"/>
                        <a:buFont typeface="Arial" panose="020B0604020202020204" pitchFamily="34" charset="0"/>
                        <a:buChar char="•"/>
                        <a:tabLst>
                          <a:tab pos="133350" algn="l"/>
                        </a:tabLst>
                      </a:pPr>
                      <a:r>
                        <a:rPr lang="id-ID" sz="800" dirty="0">
                          <a:effectLst/>
                        </a:rPr>
                        <a:t>Pengiriman</a:t>
                      </a:r>
                      <a:r>
                        <a:rPr lang="id-ID" sz="800" spc="-20" dirty="0">
                          <a:effectLst/>
                        </a:rPr>
                        <a:t> </a:t>
                      </a:r>
                      <a:r>
                        <a:rPr lang="id-ID" sz="800" dirty="0">
                          <a:effectLst/>
                        </a:rPr>
                        <a:t>Surat</a:t>
                      </a:r>
                      <a:r>
                        <a:rPr lang="id-ID" sz="800" spc="-20" dirty="0">
                          <a:effectLst/>
                        </a:rPr>
                        <a:t> </a:t>
                      </a:r>
                      <a:r>
                        <a:rPr lang="id-ID" sz="800" dirty="0">
                          <a:effectLst/>
                        </a:rPr>
                        <a:t>Undangan</a:t>
                      </a:r>
                      <a:endParaRPr lang="en-US" sz="800" dirty="0">
                        <a:effectLst/>
                      </a:endParaRPr>
                    </a:p>
                    <a:p>
                      <a:pPr marL="342900" marR="19050" lvl="0" indent="-342900" algn="just">
                        <a:lnSpc>
                          <a:spcPct val="100000"/>
                        </a:lnSpc>
                        <a:spcBef>
                          <a:spcPts val="0"/>
                        </a:spcBef>
                        <a:spcAft>
                          <a:spcPts val="0"/>
                        </a:spcAft>
                        <a:buSzPts val="1200"/>
                        <a:buFont typeface="Arial" panose="020B0604020202020204" pitchFamily="34" charset="0"/>
                        <a:buChar char="•"/>
                        <a:tabLst>
                          <a:tab pos="133350" algn="l"/>
                        </a:tabLst>
                      </a:pPr>
                      <a:r>
                        <a:rPr lang="id-ID" sz="800" dirty="0">
                          <a:effectLst/>
                        </a:rPr>
                        <a:t>Audiensi</a:t>
                      </a:r>
                      <a:r>
                        <a:rPr lang="id-ID" sz="800" spc="-25" dirty="0">
                          <a:effectLst/>
                        </a:rPr>
                        <a:t> </a:t>
                      </a:r>
                      <a:r>
                        <a:rPr lang="id-ID" sz="800" dirty="0">
                          <a:effectLst/>
                        </a:rPr>
                        <a:t>dengan</a:t>
                      </a:r>
                      <a:r>
                        <a:rPr lang="id-ID" sz="800" spc="-15" dirty="0">
                          <a:effectLst/>
                        </a:rPr>
                        <a:t> </a:t>
                      </a:r>
                      <a:r>
                        <a:rPr lang="id-ID" sz="800" dirty="0">
                          <a:effectLst/>
                        </a:rPr>
                        <a:t>Stakeholder</a:t>
                      </a:r>
                      <a:endParaRPr lang="en-US" sz="800" dirty="0">
                        <a:effectLst/>
                      </a:endParaRPr>
                    </a:p>
                    <a:p>
                      <a:pPr marL="342900" marR="19050" lvl="0" indent="-342900" algn="just">
                        <a:lnSpc>
                          <a:spcPct val="100000"/>
                        </a:lnSpc>
                        <a:spcBef>
                          <a:spcPts val="0"/>
                        </a:spcBef>
                        <a:spcAft>
                          <a:spcPts val="0"/>
                        </a:spcAft>
                        <a:buSzPts val="1200"/>
                        <a:buFont typeface="Arial" panose="020B0604020202020204" pitchFamily="34" charset="0"/>
                        <a:buChar char="•"/>
                        <a:tabLst>
                          <a:tab pos="133350" algn="l"/>
                        </a:tabLst>
                      </a:pPr>
                      <a:r>
                        <a:rPr lang="id-ID" sz="800" dirty="0">
                          <a:effectLst/>
                        </a:rPr>
                        <a:t>FGD</a:t>
                      </a:r>
                      <a:endParaRPr lang="en-US" sz="800" dirty="0">
                        <a:effectLst/>
                      </a:endParaRPr>
                    </a:p>
                    <a:p>
                      <a:pPr marL="342900" marR="19050" lvl="0" indent="-342900" algn="just">
                        <a:lnSpc>
                          <a:spcPct val="100000"/>
                        </a:lnSpc>
                        <a:spcBef>
                          <a:spcPts val="0"/>
                        </a:spcBef>
                        <a:spcAft>
                          <a:spcPts val="0"/>
                        </a:spcAft>
                        <a:buSzPts val="1200"/>
                        <a:buFont typeface="Arial" panose="020B0604020202020204" pitchFamily="34" charset="0"/>
                        <a:buChar char="•"/>
                        <a:tabLst>
                          <a:tab pos="133350" algn="l"/>
                        </a:tabLst>
                      </a:pPr>
                      <a:r>
                        <a:rPr lang="id-ID" sz="800" dirty="0">
                          <a:effectLst/>
                        </a:rPr>
                        <a:t>Risalah</a:t>
                      </a:r>
                      <a:r>
                        <a:rPr lang="id-ID" sz="800" spc="-10" dirty="0">
                          <a:effectLst/>
                        </a:rPr>
                        <a:t> </a:t>
                      </a:r>
                      <a:r>
                        <a:rPr lang="id-ID" sz="800" dirty="0">
                          <a:effectLst/>
                        </a:rPr>
                        <a:t>FGD</a:t>
                      </a:r>
                      <a:endParaRPr lang="en-US" sz="800" dirty="0">
                        <a:effectLst/>
                        <a:latin typeface="Arial MT"/>
                        <a:ea typeface="Arial MT"/>
                        <a:cs typeface="Arial MT"/>
                      </a:endParaRPr>
                    </a:p>
                  </a:txBody>
                  <a:tcPr marL="19799" marR="19799" marT="0" marB="0"/>
                </a:tc>
                <a:tc gridSpan="2">
                  <a:txBody>
                    <a:bodyPr/>
                    <a:lstStyle/>
                    <a:p>
                      <a:pPr marR="190500" algn="ctr">
                        <a:lnSpc>
                          <a:spcPct val="100000"/>
                        </a:lnSpc>
                        <a:spcBef>
                          <a:spcPts val="0"/>
                        </a:spcBef>
                        <a:spcAft>
                          <a:spcPts val="0"/>
                        </a:spcAft>
                      </a:pPr>
                      <a:r>
                        <a:rPr lang="id-ID" sz="800">
                          <a:effectLst/>
                        </a:rPr>
                        <a:t>Risalah</a:t>
                      </a:r>
                      <a:r>
                        <a:rPr lang="id-ID" sz="800" spc="-10">
                          <a:effectLst/>
                        </a:rPr>
                        <a:t> </a:t>
                      </a:r>
                      <a:r>
                        <a:rPr lang="id-ID" sz="800">
                          <a:effectLst/>
                        </a:rPr>
                        <a:t>FGD</a:t>
                      </a:r>
                      <a:endParaRPr lang="en-US" sz="800">
                        <a:effectLst/>
                        <a:latin typeface="Arial MT"/>
                        <a:ea typeface="Arial MT"/>
                        <a:cs typeface="Arial MT"/>
                      </a:endParaRPr>
                    </a:p>
                  </a:txBody>
                  <a:tcPr marL="19799" marR="19799" marT="0" marB="0"/>
                </a:tc>
                <a:tc hMerge="1">
                  <a:txBody>
                    <a:bodyPr/>
                    <a:lstStyle/>
                    <a:p>
                      <a:pPr marR="190500" algn="ctr">
                        <a:lnSpc>
                          <a:spcPct val="100000"/>
                        </a:lnSpc>
                        <a:spcBef>
                          <a:spcPts val="0"/>
                        </a:spcBef>
                        <a:spcAft>
                          <a:spcPts val="0"/>
                        </a:spcAft>
                      </a:pPr>
                      <a:r>
                        <a:rPr lang="id-ID" sz="800">
                          <a:effectLst/>
                        </a:rPr>
                        <a:t>M4</a:t>
                      </a:r>
                      <a:r>
                        <a:rPr lang="id-ID" sz="800" spc="145">
                          <a:effectLst/>
                        </a:rPr>
                        <a:t> </a:t>
                      </a:r>
                      <a:r>
                        <a:rPr lang="id-ID" sz="800">
                          <a:effectLst/>
                        </a:rPr>
                        <a:t>SEPT</a:t>
                      </a:r>
                      <a:endParaRPr lang="en-US" sz="800">
                        <a:effectLst/>
                      </a:endParaRPr>
                    </a:p>
                    <a:p>
                      <a:pPr algn="ctr">
                        <a:lnSpc>
                          <a:spcPct val="100000"/>
                        </a:lnSpc>
                        <a:spcBef>
                          <a:spcPts val="0"/>
                        </a:spcBef>
                        <a:spcAft>
                          <a:spcPts val="0"/>
                        </a:spcAft>
                      </a:pPr>
                      <a:r>
                        <a:rPr lang="id-ID" sz="800">
                          <a:effectLst/>
                        </a:rPr>
                        <a:t> </a:t>
                      </a:r>
                      <a:endParaRPr lang="en-US" sz="80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a:effectLst/>
                        </a:rPr>
                        <a:t>M4</a:t>
                      </a:r>
                      <a:r>
                        <a:rPr lang="id-ID" sz="800" spc="145">
                          <a:effectLst/>
                        </a:rPr>
                        <a:t> </a:t>
                      </a:r>
                      <a:r>
                        <a:rPr lang="id-ID" sz="800">
                          <a:effectLst/>
                        </a:rPr>
                        <a:t>SEPT</a:t>
                      </a:r>
                      <a:endParaRPr lang="en-US" sz="800">
                        <a:effectLst/>
                      </a:endParaRPr>
                    </a:p>
                    <a:p>
                      <a:pPr algn="ctr">
                        <a:lnSpc>
                          <a:spcPct val="100000"/>
                        </a:lnSpc>
                        <a:spcBef>
                          <a:spcPts val="0"/>
                        </a:spcBef>
                        <a:spcAft>
                          <a:spcPts val="0"/>
                        </a:spcAft>
                      </a:pPr>
                      <a:r>
                        <a:rPr lang="id-ID" sz="800">
                          <a:effectLst/>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a:effectLst/>
                        </a:rPr>
                        <a:t>Dir Polair</a:t>
                      </a:r>
                    </a:p>
                    <a:p>
                      <a:pPr>
                        <a:lnSpc>
                          <a:spcPct val="100000"/>
                        </a:lnSpc>
                        <a:spcBef>
                          <a:spcPts val="0"/>
                        </a:spcBef>
                        <a:spcAft>
                          <a:spcPts val="0"/>
                        </a:spcAft>
                        <a:tabLst>
                          <a:tab pos="133350" algn="l"/>
                          <a:tab pos="1504950" algn="l"/>
                          <a:tab pos="2764155" algn="l"/>
                        </a:tabLst>
                      </a:pPr>
                      <a:r>
                        <a:rPr lang="en-US" sz="800">
                          <a:effectLst/>
                        </a:rPr>
                        <a:t>Kasubdit</a:t>
                      </a:r>
                    </a:p>
                    <a:p>
                      <a:pPr>
                        <a:lnSpc>
                          <a:spcPct val="100000"/>
                        </a:lnSpc>
                        <a:spcBef>
                          <a:spcPts val="0"/>
                        </a:spcBef>
                        <a:spcAft>
                          <a:spcPts val="0"/>
                        </a:spcAft>
                        <a:tabLst>
                          <a:tab pos="133350" algn="l"/>
                          <a:tab pos="1504950" algn="l"/>
                          <a:tab pos="2764155" algn="l"/>
                        </a:tabLst>
                      </a:pPr>
                      <a:r>
                        <a:rPr lang="en-US" sz="800">
                          <a:effectLst/>
                        </a:rPr>
                        <a:t>Staf</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892416517"/>
                  </a:ext>
                </a:extLst>
              </a:tr>
              <a:tr h="994040">
                <a:tc>
                  <a:txBody>
                    <a:bodyPr/>
                    <a:lstStyle/>
                    <a:p>
                      <a:pPr marR="190500" algn="just">
                        <a:lnSpc>
                          <a:spcPct val="100000"/>
                        </a:lnSpc>
                        <a:spcBef>
                          <a:spcPts val="0"/>
                        </a:spcBef>
                        <a:spcAft>
                          <a:spcPts val="0"/>
                        </a:spcAft>
                      </a:pPr>
                      <a:r>
                        <a:rPr lang="id-ID" sz="800" spc="-5" dirty="0">
                          <a:effectLst/>
                        </a:rPr>
                        <a:t>Melakukan Penyusunan </a:t>
                      </a:r>
                      <a:r>
                        <a:rPr lang="id-ID" sz="800" dirty="0">
                          <a:effectLst/>
                        </a:rPr>
                        <a:t>Draft </a:t>
                      </a:r>
                      <a:r>
                        <a:rPr lang="en-US" sz="800" dirty="0">
                          <a:effectLst/>
                        </a:rPr>
                        <a:t>Surat </a:t>
                      </a:r>
                      <a:r>
                        <a:rPr lang="en-US" sz="800" dirty="0" err="1">
                          <a:effectLst/>
                        </a:rPr>
                        <a:t>edaran</a:t>
                      </a:r>
                      <a:r>
                        <a:rPr lang="en-US" sz="800" spc="5" dirty="0">
                          <a:effectLst/>
                        </a:rPr>
                        <a:t> </a:t>
                      </a:r>
                      <a:r>
                        <a:rPr lang="id-ID" sz="800" spc="-5" dirty="0">
                          <a:effectLst/>
                        </a:rPr>
                        <a:t>Tentang klinik terapung melalui kolaborasi antara Ditpolairud Polda Sumsel dengan Pemda setempat dalam rangka meningkatkan pelayanan kesehatan masyarakat di wilayah perairan</a:t>
                      </a:r>
                      <a:endParaRPr lang="en-US" sz="800" dirty="0">
                        <a:effectLst/>
                      </a:endParaRPr>
                    </a:p>
                    <a:p>
                      <a:pPr marR="190500" algn="just">
                        <a:lnSpc>
                          <a:spcPct val="100000"/>
                        </a:lnSpc>
                        <a:spcBef>
                          <a:spcPts val="0"/>
                        </a:spcBef>
                        <a:spcAft>
                          <a:spcPts val="0"/>
                        </a:spcAft>
                      </a:pPr>
                      <a:r>
                        <a:rPr lang="id-ID" sz="800" dirty="0">
                          <a:effectLst/>
                        </a:rPr>
                        <a:t> </a:t>
                      </a:r>
                      <a:endParaRPr lang="en-US" sz="800" dirty="0">
                        <a:effectLst/>
                        <a:latin typeface="Arial MT"/>
                        <a:ea typeface="Arial MT"/>
                        <a:cs typeface="Arial MT"/>
                      </a:endParaRPr>
                    </a:p>
                  </a:txBody>
                  <a:tcPr marL="19799" marR="19799" marT="0" marB="0"/>
                </a:tc>
                <a:tc>
                  <a:txBody>
                    <a:bodyPr/>
                    <a:lstStyle/>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Penyusunan</a:t>
                      </a:r>
                      <a:r>
                        <a:rPr lang="id-ID" sz="800" spc="85" dirty="0">
                          <a:effectLst/>
                        </a:rPr>
                        <a:t> </a:t>
                      </a:r>
                      <a:r>
                        <a:rPr lang="id-ID" sz="800" dirty="0">
                          <a:effectLst/>
                        </a:rPr>
                        <a:t>Draft </a:t>
                      </a:r>
                      <a:r>
                        <a:rPr lang="en-US" sz="800" dirty="0">
                          <a:effectLst/>
                        </a:rPr>
                        <a:t>Surat </a:t>
                      </a:r>
                      <a:r>
                        <a:rPr lang="en-US" sz="800" dirty="0" err="1">
                          <a:effectLst/>
                        </a:rPr>
                        <a:t>edaran</a:t>
                      </a:r>
                      <a:endParaRPr lang="en-US" sz="800" dirty="0">
                        <a:effectLst/>
                      </a:endParaRPr>
                    </a:p>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Pembahasan</a:t>
                      </a:r>
                      <a:r>
                        <a:rPr lang="id-ID" sz="800" spc="75" dirty="0">
                          <a:effectLst/>
                        </a:rPr>
                        <a:t> </a:t>
                      </a:r>
                      <a:r>
                        <a:rPr lang="id-ID" sz="800" dirty="0">
                          <a:effectLst/>
                        </a:rPr>
                        <a:t>Draft </a:t>
                      </a:r>
                      <a:r>
                        <a:rPr lang="en-US" sz="800" dirty="0">
                          <a:effectLst/>
                        </a:rPr>
                        <a:t>Surat </a:t>
                      </a:r>
                      <a:r>
                        <a:rPr lang="en-US" sz="800" dirty="0" err="1">
                          <a:effectLst/>
                        </a:rPr>
                        <a:t>edaran</a:t>
                      </a:r>
                      <a:endParaRPr lang="en-US" sz="800" dirty="0">
                        <a:effectLst/>
                      </a:endParaRPr>
                    </a:p>
                    <a:p>
                      <a:pPr marL="342900" marR="19050" lvl="0" indent="-342900" algn="just">
                        <a:lnSpc>
                          <a:spcPct val="100000"/>
                        </a:lnSpc>
                        <a:spcBef>
                          <a:spcPts val="0"/>
                        </a:spcBef>
                        <a:spcAft>
                          <a:spcPts val="0"/>
                        </a:spcAft>
                        <a:buFont typeface="Arial" panose="020B0604020202020204" pitchFamily="34" charset="0"/>
                        <a:buChar char="•"/>
                      </a:pPr>
                      <a:r>
                        <a:rPr lang="id-ID" sz="800" dirty="0">
                          <a:effectLst/>
                        </a:rPr>
                        <a:t>Penerbitan </a:t>
                      </a:r>
                      <a:r>
                        <a:rPr lang="en-US" sz="800" dirty="0">
                          <a:effectLst/>
                        </a:rPr>
                        <a:t>Surat </a:t>
                      </a:r>
                      <a:r>
                        <a:rPr lang="en-US" sz="800" dirty="0" err="1">
                          <a:effectLst/>
                        </a:rPr>
                        <a:t>edaran</a:t>
                      </a:r>
                      <a:endParaRPr lang="en-US" sz="800" dirty="0">
                        <a:effectLst/>
                        <a:latin typeface="Arial MT"/>
                        <a:ea typeface="Arial MT"/>
                        <a:cs typeface="Arial MT"/>
                      </a:endParaRPr>
                    </a:p>
                  </a:txBody>
                  <a:tcPr marL="19799" marR="19799" marT="0" marB="0"/>
                </a:tc>
                <a:tc gridSpan="2">
                  <a:txBody>
                    <a:bodyPr/>
                    <a:lstStyle/>
                    <a:p>
                      <a:pPr algn="just">
                        <a:lnSpc>
                          <a:spcPct val="100000"/>
                        </a:lnSpc>
                        <a:spcBef>
                          <a:spcPts val="0"/>
                        </a:spcBef>
                        <a:spcAft>
                          <a:spcPts val="0"/>
                        </a:spcAft>
                      </a:pPr>
                      <a:r>
                        <a:rPr lang="id-ID" sz="800" dirty="0">
                          <a:effectLst/>
                        </a:rPr>
                        <a:t>Draft </a:t>
                      </a:r>
                      <a:r>
                        <a:rPr lang="en-US" sz="800" dirty="0">
                          <a:effectLst/>
                        </a:rPr>
                        <a:t>Surat </a:t>
                      </a:r>
                      <a:r>
                        <a:rPr lang="en-US" sz="800" dirty="0" err="1">
                          <a:effectLst/>
                        </a:rPr>
                        <a:t>edaran</a:t>
                      </a:r>
                      <a:r>
                        <a:rPr lang="id-ID" sz="800" dirty="0">
                          <a:effectLst/>
                        </a:rPr>
                        <a:t> Tentang</a:t>
                      </a:r>
                      <a:r>
                        <a:rPr lang="id-ID" sz="800" spc="5" dirty="0">
                          <a:effectLst/>
                        </a:rPr>
                        <a:t> </a:t>
                      </a:r>
                      <a:r>
                        <a:rPr lang="id-ID" sz="800" dirty="0">
                          <a:effectLst/>
                        </a:rPr>
                        <a:t>klinik terapung melalui kolaborasi antara Ditpolairud Polda Sumsel dengan Pemda setempat dalam rangka meningkatkan pelayanan kesehatan masyarakat di wilayah perairan</a:t>
                      </a:r>
                      <a:endParaRPr lang="en-US" sz="800" dirty="0">
                        <a:effectLst/>
                      </a:endParaRPr>
                    </a:p>
                  </a:txBody>
                  <a:tcPr marL="19799" marR="19799" marT="0" marB="0"/>
                </a:tc>
                <a:tc hMerge="1">
                  <a:txBody>
                    <a:bodyPr/>
                    <a:lstStyle/>
                    <a:p>
                      <a:pPr marR="190500" algn="ctr">
                        <a:lnSpc>
                          <a:spcPct val="100000"/>
                        </a:lnSpc>
                        <a:spcBef>
                          <a:spcPts val="0"/>
                        </a:spcBef>
                        <a:spcAft>
                          <a:spcPts val="0"/>
                        </a:spcAft>
                      </a:pPr>
                      <a:r>
                        <a:rPr lang="id-ID" sz="800">
                          <a:effectLst/>
                        </a:rPr>
                        <a:t>M4</a:t>
                      </a:r>
                      <a:r>
                        <a:rPr lang="id-ID" sz="800" spc="145">
                          <a:effectLst/>
                        </a:rPr>
                        <a:t> </a:t>
                      </a:r>
                      <a:r>
                        <a:rPr lang="id-ID" sz="800">
                          <a:effectLst/>
                        </a:rPr>
                        <a:t>SEPT</a:t>
                      </a:r>
                      <a:endParaRPr lang="en-US" sz="800">
                        <a:effectLst/>
                      </a:endParaRPr>
                    </a:p>
                    <a:p>
                      <a:pPr algn="ctr">
                        <a:lnSpc>
                          <a:spcPct val="100000"/>
                        </a:lnSpc>
                        <a:spcBef>
                          <a:spcPts val="0"/>
                        </a:spcBef>
                        <a:spcAft>
                          <a:spcPts val="0"/>
                        </a:spcAft>
                      </a:pPr>
                      <a:r>
                        <a:rPr lang="id-ID" sz="800">
                          <a:effectLst/>
                        </a:rPr>
                        <a:t> </a:t>
                      </a:r>
                      <a:endParaRPr lang="en-US" sz="800">
                        <a:effectLst/>
                        <a:latin typeface="Arial MT"/>
                        <a:ea typeface="Arial MT"/>
                        <a:cs typeface="Arial MT"/>
                      </a:endParaRPr>
                    </a:p>
                  </a:txBody>
                  <a:tcPr marL="19799" marR="19799" marT="0" marB="0"/>
                </a:tc>
                <a:tc>
                  <a:txBody>
                    <a:bodyPr/>
                    <a:lstStyle/>
                    <a:p>
                      <a:pPr marR="190500" algn="ctr">
                        <a:lnSpc>
                          <a:spcPct val="100000"/>
                        </a:lnSpc>
                        <a:spcBef>
                          <a:spcPts val="0"/>
                        </a:spcBef>
                        <a:spcAft>
                          <a:spcPts val="0"/>
                        </a:spcAft>
                      </a:pPr>
                      <a:r>
                        <a:rPr lang="id-ID" sz="800">
                          <a:effectLst/>
                        </a:rPr>
                        <a:t>M4</a:t>
                      </a:r>
                      <a:r>
                        <a:rPr lang="id-ID" sz="800" spc="145">
                          <a:effectLst/>
                        </a:rPr>
                        <a:t> </a:t>
                      </a:r>
                      <a:r>
                        <a:rPr lang="id-ID" sz="800">
                          <a:effectLst/>
                        </a:rPr>
                        <a:t>SEPT</a:t>
                      </a:r>
                      <a:endParaRPr lang="en-US" sz="800">
                        <a:effectLst/>
                      </a:endParaRPr>
                    </a:p>
                    <a:p>
                      <a:pPr algn="ctr">
                        <a:lnSpc>
                          <a:spcPct val="100000"/>
                        </a:lnSpc>
                        <a:spcBef>
                          <a:spcPts val="0"/>
                        </a:spcBef>
                        <a:spcAft>
                          <a:spcPts val="0"/>
                        </a:spcAft>
                      </a:pPr>
                      <a:r>
                        <a:rPr lang="id-ID" sz="800">
                          <a:effectLst/>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133350" algn="l"/>
                          <a:tab pos="1504950" algn="l"/>
                          <a:tab pos="2764155" algn="l"/>
                        </a:tabLst>
                      </a:pPr>
                      <a:r>
                        <a:rPr lang="en-US" sz="800">
                          <a:effectLst/>
                        </a:rPr>
                        <a:t>Dir Polair</a:t>
                      </a:r>
                    </a:p>
                    <a:p>
                      <a:pPr>
                        <a:lnSpc>
                          <a:spcPct val="100000"/>
                        </a:lnSpc>
                        <a:spcBef>
                          <a:spcPts val="0"/>
                        </a:spcBef>
                        <a:spcAft>
                          <a:spcPts val="0"/>
                        </a:spcAft>
                        <a:tabLst>
                          <a:tab pos="133350" algn="l"/>
                          <a:tab pos="1504950" algn="l"/>
                          <a:tab pos="2764155" algn="l"/>
                        </a:tabLst>
                      </a:pPr>
                      <a:r>
                        <a:rPr lang="en-US" sz="800">
                          <a:effectLst/>
                        </a:rPr>
                        <a:t>Kasubdit</a:t>
                      </a:r>
                    </a:p>
                    <a:p>
                      <a:pPr>
                        <a:lnSpc>
                          <a:spcPct val="100000"/>
                        </a:lnSpc>
                        <a:spcBef>
                          <a:spcPts val="0"/>
                        </a:spcBef>
                        <a:spcAft>
                          <a:spcPts val="0"/>
                        </a:spcAft>
                        <a:tabLst>
                          <a:tab pos="133350" algn="l"/>
                          <a:tab pos="1504950" algn="l"/>
                          <a:tab pos="2764155" algn="l"/>
                        </a:tabLst>
                      </a:pPr>
                      <a:r>
                        <a:rPr lang="en-US" sz="800">
                          <a:effectLst/>
                        </a:rPr>
                        <a:t>Staf</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4273116902"/>
                  </a:ext>
                </a:extLst>
              </a:tr>
              <a:tr h="869785">
                <a:tc>
                  <a:txBody>
                    <a:bodyPr/>
                    <a:lstStyle/>
                    <a:p>
                      <a:pPr marR="53340">
                        <a:lnSpc>
                          <a:spcPct val="100000"/>
                        </a:lnSpc>
                        <a:spcBef>
                          <a:spcPts val="0"/>
                        </a:spcBef>
                        <a:spcAft>
                          <a:spcPts val="0"/>
                        </a:spcAft>
                      </a:pPr>
                      <a:r>
                        <a:rPr lang="id-ID" sz="800" dirty="0">
                          <a:effectLst/>
                        </a:rPr>
                        <a:t>Penyusunan Standar Operational &amp; Buku</a:t>
                      </a:r>
                      <a:r>
                        <a:rPr lang="id-ID" sz="800" spc="-160" dirty="0">
                          <a:effectLst/>
                        </a:rPr>
                        <a:t> </a:t>
                      </a:r>
                      <a:r>
                        <a:rPr lang="id-ID" sz="800" dirty="0">
                          <a:effectLst/>
                        </a:rPr>
                        <a:t>Panduan Prosedur </a:t>
                      </a:r>
                      <a:r>
                        <a:rPr lang="en-US" sz="800" dirty="0" err="1">
                          <a:effectLst/>
                        </a:rPr>
                        <a:t>tentang</a:t>
                      </a:r>
                      <a:r>
                        <a:rPr lang="id-ID" sz="800" dirty="0">
                          <a:effectLst/>
                        </a:rPr>
                        <a:t> klinik terapung melalui kolaborasi antara Ditpolairud Polda Sumsel dengan Pemda setempat dalam rangka meningkatkan pelayanan kesehatan masyarakat di wilayah perairan</a:t>
                      </a:r>
                    </a:p>
                    <a:p>
                      <a:pPr marR="53340">
                        <a:lnSpc>
                          <a:spcPct val="100000"/>
                        </a:lnSpc>
                        <a:spcBef>
                          <a:spcPts val="0"/>
                        </a:spcBef>
                        <a:spcAft>
                          <a:spcPts val="0"/>
                        </a:spcAft>
                      </a:pPr>
                      <a:r>
                        <a:rPr lang="id-ID" sz="800" dirty="0">
                          <a:effectLst/>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marL="342900" marR="19050" lvl="0" indent="-342900">
                        <a:lnSpc>
                          <a:spcPct val="100000"/>
                        </a:lnSpc>
                        <a:spcBef>
                          <a:spcPts val="0"/>
                        </a:spcBef>
                        <a:spcAft>
                          <a:spcPts val="0"/>
                        </a:spcAft>
                        <a:buSzPts val="600"/>
                        <a:buFont typeface="Arial" panose="020B0604020202020204" pitchFamily="34" charset="0"/>
                        <a:buChar char="•"/>
                        <a:tabLst>
                          <a:tab pos="52070" algn="l"/>
                        </a:tabLst>
                      </a:pPr>
                      <a:r>
                        <a:rPr lang="id-ID" sz="800" dirty="0">
                          <a:effectLst/>
                        </a:rPr>
                        <a:t>Penyusunan</a:t>
                      </a:r>
                      <a:r>
                        <a:rPr lang="id-ID" sz="800" spc="40" dirty="0">
                          <a:effectLst/>
                        </a:rPr>
                        <a:t> </a:t>
                      </a:r>
                      <a:r>
                        <a:rPr lang="id-ID" sz="800" dirty="0">
                          <a:effectLst/>
                        </a:rPr>
                        <a:t>Draft</a:t>
                      </a:r>
                      <a:r>
                        <a:rPr lang="id-ID" sz="800" spc="50" dirty="0">
                          <a:effectLst/>
                        </a:rPr>
                        <a:t> </a:t>
                      </a:r>
                      <a:r>
                        <a:rPr lang="id-ID" sz="800" dirty="0">
                          <a:effectLst/>
                        </a:rPr>
                        <a:t>SOP</a:t>
                      </a:r>
                      <a:r>
                        <a:rPr lang="id-ID" sz="800" spc="45" dirty="0">
                          <a:effectLst/>
                        </a:rPr>
                        <a:t> </a:t>
                      </a:r>
                      <a:r>
                        <a:rPr lang="id-ID" sz="800" dirty="0">
                          <a:effectLst/>
                        </a:rPr>
                        <a:t>&amp;</a:t>
                      </a:r>
                      <a:r>
                        <a:rPr lang="id-ID" sz="800" spc="45" dirty="0">
                          <a:effectLst/>
                        </a:rPr>
                        <a:t> </a:t>
                      </a:r>
                      <a:r>
                        <a:rPr lang="id-ID" sz="800" dirty="0">
                          <a:effectLst/>
                        </a:rPr>
                        <a:t>Buku</a:t>
                      </a:r>
                      <a:r>
                        <a:rPr lang="id-ID" sz="800" spc="-135" dirty="0">
                          <a:effectLst/>
                        </a:rPr>
                        <a:t> </a:t>
                      </a:r>
                      <a:r>
                        <a:rPr lang="id-ID" sz="800" dirty="0">
                          <a:effectLst/>
                        </a:rPr>
                        <a:t>Panduan</a:t>
                      </a:r>
                      <a:endParaRPr lang="en-US" sz="800" dirty="0">
                        <a:effectLst/>
                      </a:endParaRPr>
                    </a:p>
                    <a:p>
                      <a:pPr marL="342900" marR="19050" lvl="0" indent="-342900">
                        <a:lnSpc>
                          <a:spcPct val="100000"/>
                        </a:lnSpc>
                        <a:spcBef>
                          <a:spcPts val="0"/>
                        </a:spcBef>
                        <a:spcAft>
                          <a:spcPts val="0"/>
                        </a:spcAft>
                        <a:buSzPts val="600"/>
                        <a:buFont typeface="Arial" panose="020B0604020202020204" pitchFamily="34" charset="0"/>
                        <a:buChar char="•"/>
                        <a:tabLst>
                          <a:tab pos="52070" algn="l"/>
                        </a:tabLst>
                      </a:pPr>
                      <a:r>
                        <a:rPr lang="id-ID" sz="800" dirty="0">
                          <a:effectLst/>
                        </a:rPr>
                        <a:t>Pembahasan</a:t>
                      </a:r>
                      <a:r>
                        <a:rPr lang="id-ID" sz="800" spc="55" dirty="0">
                          <a:effectLst/>
                        </a:rPr>
                        <a:t> </a:t>
                      </a:r>
                      <a:r>
                        <a:rPr lang="id-ID" sz="800" dirty="0">
                          <a:effectLst/>
                        </a:rPr>
                        <a:t>&amp;</a:t>
                      </a:r>
                      <a:r>
                        <a:rPr lang="id-ID" sz="800" spc="45" dirty="0">
                          <a:effectLst/>
                        </a:rPr>
                        <a:t> </a:t>
                      </a:r>
                      <a:r>
                        <a:rPr lang="id-ID" sz="800" dirty="0">
                          <a:effectLst/>
                        </a:rPr>
                        <a:t>Pengesahan</a:t>
                      </a:r>
                      <a:r>
                        <a:rPr lang="id-ID" sz="800" spc="55" dirty="0">
                          <a:effectLst/>
                        </a:rPr>
                        <a:t> </a:t>
                      </a:r>
                      <a:r>
                        <a:rPr lang="id-ID" sz="800" dirty="0">
                          <a:effectLst/>
                        </a:rPr>
                        <a:t>Draft</a:t>
                      </a:r>
                      <a:r>
                        <a:rPr lang="id-ID" sz="800" spc="50" dirty="0">
                          <a:effectLst/>
                        </a:rPr>
                        <a:t> </a:t>
                      </a:r>
                      <a:r>
                        <a:rPr lang="id-ID" sz="800" dirty="0">
                          <a:effectLst/>
                        </a:rPr>
                        <a:t>SOP</a:t>
                      </a:r>
                      <a:r>
                        <a:rPr lang="id-ID" sz="800" spc="-135" dirty="0">
                          <a:effectLst/>
                        </a:rPr>
                        <a:t> </a:t>
                      </a:r>
                      <a:r>
                        <a:rPr lang="id-ID" sz="800" dirty="0">
                          <a:effectLst/>
                        </a:rPr>
                        <a:t>&amp;</a:t>
                      </a:r>
                      <a:r>
                        <a:rPr lang="id-ID" sz="800" spc="-25" dirty="0">
                          <a:effectLst/>
                        </a:rPr>
                        <a:t> </a:t>
                      </a:r>
                      <a:r>
                        <a:rPr lang="id-ID" sz="800" dirty="0">
                          <a:effectLst/>
                        </a:rPr>
                        <a:t>Buku</a:t>
                      </a:r>
                      <a:r>
                        <a:rPr lang="id-ID" sz="800" spc="-25" dirty="0">
                          <a:effectLst/>
                        </a:rPr>
                        <a:t> </a:t>
                      </a:r>
                      <a:r>
                        <a:rPr lang="id-ID" sz="800" dirty="0">
                          <a:effectLst/>
                        </a:rPr>
                        <a:t>Panduan</a:t>
                      </a:r>
                      <a:endParaRPr lang="en-US" sz="800" dirty="0">
                        <a:effectLst/>
                      </a:endParaRPr>
                    </a:p>
                  </a:txBody>
                  <a:tcPr marL="19799" marR="19799" marT="0" marB="0"/>
                </a:tc>
                <a:tc gridSpan="2">
                  <a:txBody>
                    <a:bodyPr/>
                    <a:lstStyle/>
                    <a:p>
                      <a:pPr marR="24765" algn="just">
                        <a:lnSpc>
                          <a:spcPct val="100000"/>
                        </a:lnSpc>
                        <a:spcBef>
                          <a:spcPts val="0"/>
                        </a:spcBef>
                        <a:spcAft>
                          <a:spcPts val="0"/>
                        </a:spcAft>
                      </a:pPr>
                      <a:r>
                        <a:rPr lang="id-ID" sz="800">
                          <a:effectLst/>
                        </a:rPr>
                        <a:t>SOP</a:t>
                      </a:r>
                      <a:r>
                        <a:rPr lang="id-ID" sz="800" spc="35">
                          <a:effectLst/>
                        </a:rPr>
                        <a:t> </a:t>
                      </a:r>
                      <a:r>
                        <a:rPr lang="id-ID" sz="800">
                          <a:effectLst/>
                        </a:rPr>
                        <a:t>klinik terapung melalui kolaborasi antara Ditpolairud Polda Sumsel dengan Pemda setempat dalam rangka meningkatkan pelayanan kesehatan masyarakat di wilayah perairan &amp; Buku</a:t>
                      </a:r>
                      <a:r>
                        <a:rPr lang="id-ID" sz="800" spc="5">
                          <a:effectLst/>
                        </a:rPr>
                        <a:t> </a:t>
                      </a:r>
                      <a:r>
                        <a:rPr lang="id-ID" sz="800">
                          <a:effectLst/>
                        </a:rPr>
                        <a:t>Panduan</a:t>
                      </a:r>
                      <a:endParaRPr lang="en-US" sz="800" dirty="0">
                        <a:effectLst/>
                      </a:endParaRPr>
                    </a:p>
                  </a:txBody>
                  <a:tcPr marL="19799" marR="19799" marT="0" marB="0"/>
                </a:tc>
                <a:tc hMerge="1">
                  <a:txBody>
                    <a:bodyPr/>
                    <a:lstStyle/>
                    <a:p>
                      <a:pPr algn="ctr">
                        <a:lnSpc>
                          <a:spcPct val="100000"/>
                        </a:lnSpc>
                        <a:spcBef>
                          <a:spcPts val="0"/>
                        </a:spcBef>
                        <a:spcAft>
                          <a:spcPts val="0"/>
                        </a:spcAft>
                      </a:pPr>
                      <a:r>
                        <a:rPr lang="id-ID" sz="800" dirty="0">
                          <a:effectLst/>
                        </a:rPr>
                        <a:t>M1 NOP 2024</a:t>
                      </a:r>
                      <a:endParaRPr lang="en-US" sz="800" dirty="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229235" algn="l"/>
                        </a:tabLst>
                      </a:pPr>
                      <a:r>
                        <a:rPr lang="id-ID" sz="800">
                          <a:effectLst/>
                        </a:rPr>
                        <a:t>M1 NOP 2024</a:t>
                      </a:r>
                      <a:endParaRPr lang="en-US" sz="800" dirty="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229235" algn="l"/>
                        </a:tabLst>
                      </a:pPr>
                      <a:r>
                        <a:rPr lang="id-ID" sz="800">
                          <a:effectLst/>
                        </a:rPr>
                        <a:t>Dirpolair</a:t>
                      </a:r>
                      <a:endParaRPr lang="en-US" sz="800">
                        <a:effectLst/>
                      </a:endParaRPr>
                    </a:p>
                    <a:p>
                      <a:pPr>
                        <a:lnSpc>
                          <a:spcPct val="100000"/>
                        </a:lnSpc>
                        <a:spcBef>
                          <a:spcPts val="0"/>
                        </a:spcBef>
                        <a:spcAft>
                          <a:spcPts val="0"/>
                        </a:spcAft>
                        <a:tabLst>
                          <a:tab pos="229235" algn="l"/>
                        </a:tabLst>
                      </a:pPr>
                      <a:r>
                        <a:rPr lang="id-ID" sz="800" spc="-5">
                          <a:effectLst/>
                        </a:rPr>
                        <a:t>Kasubdit</a:t>
                      </a:r>
                      <a:r>
                        <a:rPr lang="id-ID" sz="800" spc="-20">
                          <a:effectLst/>
                        </a:rPr>
                        <a:t> </a:t>
                      </a:r>
                      <a:endParaRPr lang="en-US" sz="800">
                        <a:effectLst/>
                      </a:endParaRPr>
                    </a:p>
                    <a:p>
                      <a:pPr>
                        <a:lnSpc>
                          <a:spcPct val="100000"/>
                        </a:lnSpc>
                        <a:spcBef>
                          <a:spcPts val="0"/>
                        </a:spcBef>
                        <a:spcAft>
                          <a:spcPts val="0"/>
                        </a:spcAft>
                        <a:tabLst>
                          <a:tab pos="229235" algn="l"/>
                        </a:tabLst>
                      </a:pPr>
                      <a:r>
                        <a:rPr lang="id-ID" sz="800">
                          <a:effectLst/>
                        </a:rPr>
                        <a:t>Tim</a:t>
                      </a:r>
                      <a:r>
                        <a:rPr lang="id-ID" sz="800" spc="-20">
                          <a:effectLst/>
                        </a:rPr>
                        <a:t> </a:t>
                      </a:r>
                      <a:r>
                        <a:rPr lang="id-ID" sz="800">
                          <a:effectLst/>
                        </a:rPr>
                        <a:t>efektif</a:t>
                      </a:r>
                      <a:endParaRPr lang="en-US" sz="800">
                        <a:effectLst/>
                      </a:endParaRPr>
                    </a:p>
                    <a:p>
                      <a:pPr>
                        <a:lnSpc>
                          <a:spcPct val="100000"/>
                        </a:lnSpc>
                        <a:spcBef>
                          <a:spcPts val="0"/>
                        </a:spcBef>
                        <a:spcAft>
                          <a:spcPts val="0"/>
                        </a:spcAft>
                        <a:tabLst>
                          <a:tab pos="229235" algn="l"/>
                        </a:tabLst>
                      </a:pPr>
                      <a:r>
                        <a:rPr lang="id-ID" sz="800">
                          <a:effectLst/>
                        </a:rPr>
                        <a:t>Staff</a:t>
                      </a:r>
                      <a:r>
                        <a:rPr lang="id-ID" sz="800" spc="-25">
                          <a:effectLst/>
                        </a:rPr>
                        <a:t> </a:t>
                      </a:r>
                      <a:r>
                        <a:rPr lang="id-ID" sz="800">
                          <a:effectLst/>
                        </a:rPr>
                        <a:t>Ditpolair </a:t>
                      </a:r>
                      <a:endParaRPr lang="en-US" sz="800" dirty="0">
                        <a:effectLst/>
                        <a:latin typeface="Arial MT"/>
                        <a:ea typeface="Arial MT"/>
                        <a:cs typeface="Arial MT"/>
                      </a:endParaRPr>
                    </a:p>
                  </a:txBody>
                  <a:tcPr marL="19799" marR="19799" marT="0" marB="0"/>
                </a:tc>
                <a:extLst>
                  <a:ext uri="{0D108BD9-81ED-4DB2-BD59-A6C34878D82A}">
                    <a16:rowId xmlns:a16="http://schemas.microsoft.com/office/drawing/2014/main" val="636234793"/>
                  </a:ext>
                </a:extLst>
              </a:tr>
              <a:tr h="962976">
                <a:tc>
                  <a:txBody>
                    <a:bodyPr/>
                    <a:lstStyle/>
                    <a:p>
                      <a:pPr marR="312420">
                        <a:lnSpc>
                          <a:spcPct val="100000"/>
                        </a:lnSpc>
                        <a:spcBef>
                          <a:spcPts val="0"/>
                        </a:spcBef>
                        <a:spcAft>
                          <a:spcPts val="0"/>
                        </a:spcAft>
                      </a:pPr>
                      <a:r>
                        <a:rPr lang="id-ID" sz="800" dirty="0">
                          <a:effectLst/>
                        </a:rPr>
                        <a:t>Melaksanakan Sosialisasi Draft</a:t>
                      </a:r>
                      <a:r>
                        <a:rPr lang="id-ID" sz="800" spc="5" dirty="0">
                          <a:effectLst/>
                        </a:rPr>
                        <a:t> </a:t>
                      </a:r>
                      <a:r>
                        <a:rPr lang="id-ID" sz="800" spc="-5" dirty="0">
                          <a:effectLst/>
                        </a:rPr>
                        <a:t>Kebijakan </a:t>
                      </a:r>
                      <a:r>
                        <a:rPr lang="en-US" sz="800" dirty="0">
                          <a:effectLst/>
                        </a:rPr>
                        <a:t>Surat </a:t>
                      </a:r>
                      <a:r>
                        <a:rPr lang="en-US" sz="800" dirty="0" err="1">
                          <a:effectLst/>
                        </a:rPr>
                        <a:t>edaran</a:t>
                      </a:r>
                      <a:r>
                        <a:rPr lang="en-US" sz="800" dirty="0">
                          <a:effectLst/>
                        </a:rPr>
                        <a:t> </a:t>
                      </a:r>
                      <a:r>
                        <a:rPr lang="en-US" sz="800" dirty="0" err="1">
                          <a:effectLst/>
                        </a:rPr>
                        <a:t>Kapolda</a:t>
                      </a:r>
                      <a:endParaRPr lang="en-US" sz="800" dirty="0">
                        <a:effectLst/>
                      </a:endParaRPr>
                    </a:p>
                    <a:p>
                      <a:pPr marR="312420">
                        <a:lnSpc>
                          <a:spcPct val="100000"/>
                        </a:lnSpc>
                        <a:spcBef>
                          <a:spcPts val="0"/>
                        </a:spcBef>
                        <a:spcAft>
                          <a:spcPts val="0"/>
                        </a:spcAft>
                      </a:pPr>
                      <a:r>
                        <a:rPr lang="en-US" sz="800" dirty="0">
                          <a:effectLst/>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marL="342900" lvl="0" indent="-342900">
                        <a:lnSpc>
                          <a:spcPct val="100000"/>
                        </a:lnSpc>
                        <a:spcBef>
                          <a:spcPts val="0"/>
                        </a:spcBef>
                        <a:spcAft>
                          <a:spcPts val="0"/>
                        </a:spcAft>
                        <a:buFont typeface="Arial" panose="020B0604020202020204" pitchFamily="34" charset="0"/>
                        <a:buChar char="•"/>
                        <a:tabLst>
                          <a:tab pos="142240" algn="l"/>
                        </a:tabLst>
                      </a:pPr>
                      <a:r>
                        <a:rPr lang="id-ID" sz="800" dirty="0">
                          <a:effectLst/>
                        </a:rPr>
                        <a:t>Pengiriman</a:t>
                      </a:r>
                      <a:r>
                        <a:rPr lang="id-ID" sz="800" spc="50" dirty="0">
                          <a:effectLst/>
                        </a:rPr>
                        <a:t> </a:t>
                      </a:r>
                      <a:r>
                        <a:rPr lang="id-ID" sz="800" dirty="0">
                          <a:effectLst/>
                        </a:rPr>
                        <a:t>Surat</a:t>
                      </a:r>
                      <a:r>
                        <a:rPr lang="id-ID" sz="800" spc="55" dirty="0">
                          <a:effectLst/>
                        </a:rPr>
                        <a:t> </a:t>
                      </a:r>
                      <a:r>
                        <a:rPr lang="id-ID" sz="800" dirty="0">
                          <a:effectLst/>
                        </a:rPr>
                        <a:t>Undangan</a:t>
                      </a:r>
                      <a:endParaRPr lang="en-US" sz="800" dirty="0">
                        <a:effectLst/>
                      </a:endParaRPr>
                    </a:p>
                    <a:p>
                      <a:pPr marL="342900" lvl="0" indent="-342900">
                        <a:lnSpc>
                          <a:spcPct val="100000"/>
                        </a:lnSpc>
                        <a:spcBef>
                          <a:spcPts val="0"/>
                        </a:spcBef>
                        <a:spcAft>
                          <a:spcPts val="0"/>
                        </a:spcAft>
                        <a:buFont typeface="Arial" panose="020B0604020202020204" pitchFamily="34" charset="0"/>
                        <a:buChar char="•"/>
                        <a:tabLst>
                          <a:tab pos="142240" algn="l"/>
                        </a:tabLst>
                      </a:pPr>
                      <a:r>
                        <a:rPr lang="id-ID" sz="800" dirty="0">
                          <a:effectLst/>
                        </a:rPr>
                        <a:t>Penyiapan</a:t>
                      </a:r>
                      <a:r>
                        <a:rPr lang="id-ID" sz="800" spc="50" dirty="0">
                          <a:effectLst/>
                        </a:rPr>
                        <a:t> </a:t>
                      </a:r>
                      <a:r>
                        <a:rPr lang="id-ID" sz="800" dirty="0">
                          <a:effectLst/>
                        </a:rPr>
                        <a:t>Sarana</a:t>
                      </a:r>
                      <a:r>
                        <a:rPr lang="id-ID" sz="800" spc="45" dirty="0">
                          <a:effectLst/>
                        </a:rPr>
                        <a:t> </a:t>
                      </a:r>
                      <a:r>
                        <a:rPr lang="id-ID" sz="800" dirty="0">
                          <a:effectLst/>
                        </a:rPr>
                        <a:t>&amp;</a:t>
                      </a:r>
                      <a:r>
                        <a:rPr lang="id-ID" sz="800" spc="45" dirty="0">
                          <a:effectLst/>
                        </a:rPr>
                        <a:t> </a:t>
                      </a:r>
                      <a:r>
                        <a:rPr lang="id-ID" sz="800" dirty="0">
                          <a:effectLst/>
                        </a:rPr>
                        <a:t>Prasarana</a:t>
                      </a:r>
                      <a:endParaRPr lang="en-US" sz="800" dirty="0">
                        <a:effectLst/>
                      </a:endParaRPr>
                    </a:p>
                    <a:p>
                      <a:pPr marL="342900" lvl="0" indent="-342900">
                        <a:lnSpc>
                          <a:spcPct val="100000"/>
                        </a:lnSpc>
                        <a:spcBef>
                          <a:spcPts val="0"/>
                        </a:spcBef>
                        <a:spcAft>
                          <a:spcPts val="0"/>
                        </a:spcAft>
                        <a:buFont typeface="Arial" panose="020B0604020202020204" pitchFamily="34" charset="0"/>
                        <a:buChar char="•"/>
                        <a:tabLst>
                          <a:tab pos="142240" algn="l"/>
                        </a:tabLst>
                      </a:pPr>
                      <a:r>
                        <a:rPr lang="id-ID" sz="800" dirty="0">
                          <a:effectLst/>
                        </a:rPr>
                        <a:t>Penyiapan</a:t>
                      </a:r>
                      <a:r>
                        <a:rPr lang="id-ID" sz="800" spc="55" dirty="0">
                          <a:effectLst/>
                        </a:rPr>
                        <a:t> </a:t>
                      </a:r>
                      <a:r>
                        <a:rPr lang="id-ID" sz="800" dirty="0">
                          <a:effectLst/>
                        </a:rPr>
                        <a:t>materi</a:t>
                      </a:r>
                      <a:r>
                        <a:rPr lang="id-ID" sz="800" spc="45" dirty="0">
                          <a:effectLst/>
                        </a:rPr>
                        <a:t> </a:t>
                      </a:r>
                      <a:r>
                        <a:rPr lang="id-ID" sz="800" dirty="0">
                          <a:effectLst/>
                        </a:rPr>
                        <a:t>Sosialisasi</a:t>
                      </a:r>
                      <a:endParaRPr lang="en-US" sz="800" dirty="0">
                        <a:effectLst/>
                      </a:endParaRPr>
                    </a:p>
                    <a:p>
                      <a:pPr marL="342900" marR="190500" lvl="0" indent="-342900" algn="just">
                        <a:lnSpc>
                          <a:spcPct val="100000"/>
                        </a:lnSpc>
                        <a:spcBef>
                          <a:spcPts val="0"/>
                        </a:spcBef>
                        <a:spcAft>
                          <a:spcPts val="0"/>
                        </a:spcAft>
                        <a:buFont typeface="Arial" panose="020B0604020202020204" pitchFamily="34" charset="0"/>
                        <a:buChar char="•"/>
                        <a:tabLst>
                          <a:tab pos="142240" algn="l"/>
                        </a:tabLst>
                      </a:pPr>
                      <a:r>
                        <a:rPr lang="id-ID" sz="800" dirty="0">
                          <a:effectLst/>
                        </a:rPr>
                        <a:t>Pelaksanaan</a:t>
                      </a:r>
                      <a:r>
                        <a:rPr lang="id-ID" sz="800" spc="55" dirty="0">
                          <a:effectLst/>
                        </a:rPr>
                        <a:t> </a:t>
                      </a:r>
                      <a:r>
                        <a:rPr lang="id-ID" sz="800" dirty="0">
                          <a:effectLst/>
                        </a:rPr>
                        <a:t>sosialisasi</a:t>
                      </a:r>
                      <a:endParaRPr lang="en-US" sz="800" dirty="0">
                        <a:effectLst/>
                        <a:latin typeface="Arial MT"/>
                        <a:ea typeface="Arial MT"/>
                        <a:cs typeface="Arial MT"/>
                      </a:endParaRPr>
                    </a:p>
                  </a:txBody>
                  <a:tcPr marL="19799" marR="19799" marT="0" marB="0"/>
                </a:tc>
                <a:tc gridSpan="2">
                  <a:txBody>
                    <a:bodyPr/>
                    <a:lstStyle/>
                    <a:p>
                      <a:pPr marL="66675" marR="132080" algn="ctr">
                        <a:lnSpc>
                          <a:spcPct val="100000"/>
                        </a:lnSpc>
                        <a:spcBef>
                          <a:spcPts val="0"/>
                        </a:spcBef>
                        <a:spcAft>
                          <a:spcPts val="0"/>
                        </a:spcAft>
                      </a:pPr>
                      <a:r>
                        <a:rPr lang="id-ID" sz="800" dirty="0">
                          <a:effectLst/>
                        </a:rPr>
                        <a:t>Risalah</a:t>
                      </a:r>
                      <a:r>
                        <a:rPr lang="id-ID" sz="800" spc="50" dirty="0">
                          <a:effectLst/>
                        </a:rPr>
                        <a:t> </a:t>
                      </a:r>
                      <a:r>
                        <a:rPr lang="id-ID" sz="800" dirty="0">
                          <a:effectLst/>
                        </a:rPr>
                        <a:t>Sosialisasi</a:t>
                      </a:r>
                      <a:endParaRPr lang="en-US" sz="800" dirty="0">
                        <a:effectLst/>
                      </a:endParaRPr>
                    </a:p>
                    <a:p>
                      <a:pPr>
                        <a:lnSpc>
                          <a:spcPct val="100000"/>
                        </a:lnSpc>
                        <a:spcBef>
                          <a:spcPts val="0"/>
                        </a:spcBef>
                        <a:spcAft>
                          <a:spcPts val="0"/>
                        </a:spcAft>
                      </a:pPr>
                      <a:r>
                        <a:rPr lang="id-ID" sz="800" dirty="0">
                          <a:effectLst/>
                        </a:rPr>
                        <a:t> </a:t>
                      </a:r>
                      <a:endParaRPr lang="en-US" sz="800" dirty="0">
                        <a:effectLst/>
                      </a:endParaRPr>
                    </a:p>
                    <a:p>
                      <a:pPr marR="190500" algn="ctr">
                        <a:lnSpc>
                          <a:spcPct val="100000"/>
                        </a:lnSpc>
                        <a:spcBef>
                          <a:spcPts val="0"/>
                        </a:spcBef>
                        <a:spcAft>
                          <a:spcPts val="0"/>
                        </a:spcAft>
                      </a:pPr>
                      <a:r>
                        <a:rPr lang="id-ID" sz="800" dirty="0">
                          <a:effectLst/>
                        </a:rPr>
                        <a:t> </a:t>
                      </a:r>
                      <a:endParaRPr lang="en-US" sz="800" dirty="0">
                        <a:effectLst/>
                        <a:latin typeface="Arial MT"/>
                        <a:ea typeface="Arial MT"/>
                        <a:cs typeface="Arial MT"/>
                      </a:endParaRPr>
                    </a:p>
                  </a:txBody>
                  <a:tcPr marL="19799" marR="19799" marT="0" marB="0"/>
                </a:tc>
                <a:tc hMerge="1">
                  <a:txBody>
                    <a:bodyPr/>
                    <a:lstStyle/>
                    <a:p>
                      <a:pPr algn="ctr">
                        <a:lnSpc>
                          <a:spcPct val="100000"/>
                        </a:lnSpc>
                        <a:spcBef>
                          <a:spcPts val="0"/>
                        </a:spcBef>
                        <a:spcAft>
                          <a:spcPts val="0"/>
                        </a:spcAft>
                      </a:pPr>
                      <a:r>
                        <a:rPr lang="id-ID" sz="800" dirty="0">
                          <a:effectLst/>
                        </a:rPr>
                        <a:t>M2</a:t>
                      </a:r>
                      <a:r>
                        <a:rPr lang="id-ID" sz="800" spc="135" dirty="0">
                          <a:effectLst/>
                        </a:rPr>
                        <a:t> </a:t>
                      </a:r>
                      <a:r>
                        <a:rPr lang="id-ID" sz="800" dirty="0">
                          <a:effectLst/>
                        </a:rPr>
                        <a:t>NOP</a:t>
                      </a:r>
                      <a:r>
                        <a:rPr lang="id-ID" sz="800" spc="-5" dirty="0">
                          <a:effectLst/>
                        </a:rPr>
                        <a:t> </a:t>
                      </a:r>
                      <a:r>
                        <a:rPr lang="id-ID" sz="800" dirty="0">
                          <a:effectLst/>
                        </a:rPr>
                        <a:t>2024</a:t>
                      </a:r>
                      <a:endParaRPr lang="en-US" sz="800" dirty="0">
                        <a:effectLst/>
                      </a:endParaRPr>
                    </a:p>
                    <a:p>
                      <a:pPr marR="190500" algn="ctr">
                        <a:lnSpc>
                          <a:spcPct val="100000"/>
                        </a:lnSpc>
                        <a:spcBef>
                          <a:spcPts val="0"/>
                        </a:spcBef>
                        <a:spcAft>
                          <a:spcPts val="0"/>
                        </a:spcAft>
                      </a:pPr>
                      <a:r>
                        <a:rPr lang="id-ID" sz="800" dirty="0">
                          <a:effectLst/>
                        </a:rPr>
                        <a:t> </a:t>
                      </a:r>
                      <a:endParaRPr lang="en-US" sz="800" dirty="0">
                        <a:effectLst/>
                        <a:latin typeface="Arial MT"/>
                        <a:ea typeface="Arial MT"/>
                        <a:cs typeface="Arial MT"/>
                      </a:endParaRPr>
                    </a:p>
                  </a:txBody>
                  <a:tcPr marL="19799" marR="19799" marT="0" marB="0"/>
                </a:tc>
                <a:tc>
                  <a:txBody>
                    <a:bodyPr/>
                    <a:lstStyle/>
                    <a:p>
                      <a:pPr algn="ctr">
                        <a:lnSpc>
                          <a:spcPct val="100000"/>
                        </a:lnSpc>
                        <a:spcBef>
                          <a:spcPts val="0"/>
                        </a:spcBef>
                        <a:spcAft>
                          <a:spcPts val="0"/>
                        </a:spcAft>
                      </a:pPr>
                      <a:r>
                        <a:rPr lang="id-ID" sz="800" dirty="0">
                          <a:effectLst/>
                        </a:rPr>
                        <a:t>M2</a:t>
                      </a:r>
                      <a:r>
                        <a:rPr lang="id-ID" sz="800" spc="135" dirty="0">
                          <a:effectLst/>
                        </a:rPr>
                        <a:t> </a:t>
                      </a:r>
                      <a:r>
                        <a:rPr lang="id-ID" sz="800" dirty="0">
                          <a:effectLst/>
                        </a:rPr>
                        <a:t>NOP</a:t>
                      </a:r>
                      <a:r>
                        <a:rPr lang="id-ID" sz="800" spc="-5" dirty="0">
                          <a:effectLst/>
                        </a:rPr>
                        <a:t> </a:t>
                      </a:r>
                      <a:r>
                        <a:rPr lang="id-ID" sz="800" dirty="0">
                          <a:effectLst/>
                        </a:rPr>
                        <a:t>2024</a:t>
                      </a:r>
                      <a:endParaRPr lang="en-US" sz="800" dirty="0">
                        <a:effectLst/>
                      </a:endParaRPr>
                    </a:p>
                    <a:p>
                      <a:pPr marR="190500" algn="ctr">
                        <a:lnSpc>
                          <a:spcPct val="100000"/>
                        </a:lnSpc>
                        <a:spcBef>
                          <a:spcPts val="0"/>
                        </a:spcBef>
                        <a:spcAft>
                          <a:spcPts val="0"/>
                        </a:spcAft>
                      </a:pPr>
                      <a:r>
                        <a:rPr lang="id-ID" sz="800" dirty="0">
                          <a:effectLst/>
                        </a:rPr>
                        <a:t> </a:t>
                      </a:r>
                      <a:endParaRPr lang="en-US" sz="800" dirty="0">
                        <a:effectLst/>
                      </a:endParaRPr>
                    </a:p>
                  </a:txBody>
                  <a:tcPr marL="19799" marR="19799" marT="0" marB="0"/>
                </a:tc>
                <a:tc>
                  <a:txBody>
                    <a:bodyPr/>
                    <a:lstStyle/>
                    <a:p>
                      <a:pPr>
                        <a:lnSpc>
                          <a:spcPct val="100000"/>
                        </a:lnSpc>
                        <a:spcBef>
                          <a:spcPts val="0"/>
                        </a:spcBef>
                        <a:spcAft>
                          <a:spcPts val="0"/>
                        </a:spcAft>
                        <a:tabLst>
                          <a:tab pos="229235" algn="l"/>
                        </a:tabLst>
                      </a:pPr>
                      <a:r>
                        <a:rPr lang="id-ID" sz="800" dirty="0">
                          <a:effectLst/>
                        </a:rPr>
                        <a:t>Dirpolair</a:t>
                      </a:r>
                      <a:endParaRPr lang="en-US" sz="800" dirty="0">
                        <a:effectLst/>
                      </a:endParaRPr>
                    </a:p>
                    <a:p>
                      <a:pPr>
                        <a:lnSpc>
                          <a:spcPct val="100000"/>
                        </a:lnSpc>
                        <a:spcBef>
                          <a:spcPts val="0"/>
                        </a:spcBef>
                        <a:spcAft>
                          <a:spcPts val="0"/>
                        </a:spcAft>
                        <a:tabLst>
                          <a:tab pos="229235" algn="l"/>
                        </a:tabLst>
                      </a:pPr>
                      <a:r>
                        <a:rPr lang="id-ID" sz="800" spc="-5" dirty="0">
                          <a:effectLst/>
                        </a:rPr>
                        <a:t>Kasubdit</a:t>
                      </a:r>
                      <a:r>
                        <a:rPr lang="id-ID" sz="800" spc="-20" dirty="0">
                          <a:effectLst/>
                        </a:rPr>
                        <a:t> </a:t>
                      </a:r>
                      <a:endParaRPr lang="en-US" sz="800" dirty="0">
                        <a:effectLst/>
                      </a:endParaRPr>
                    </a:p>
                    <a:p>
                      <a:pPr>
                        <a:lnSpc>
                          <a:spcPct val="100000"/>
                        </a:lnSpc>
                        <a:spcBef>
                          <a:spcPts val="0"/>
                        </a:spcBef>
                        <a:spcAft>
                          <a:spcPts val="0"/>
                        </a:spcAft>
                        <a:tabLst>
                          <a:tab pos="229235" algn="l"/>
                        </a:tabLst>
                      </a:pPr>
                      <a:r>
                        <a:rPr lang="id-ID" sz="800" dirty="0">
                          <a:effectLst/>
                        </a:rPr>
                        <a:t>Tim</a:t>
                      </a:r>
                      <a:r>
                        <a:rPr lang="id-ID" sz="800" spc="-20" dirty="0">
                          <a:effectLst/>
                        </a:rPr>
                        <a:t> </a:t>
                      </a:r>
                      <a:r>
                        <a:rPr lang="id-ID" sz="800" dirty="0">
                          <a:effectLst/>
                        </a:rPr>
                        <a:t>efektif</a:t>
                      </a:r>
                      <a:endParaRPr lang="en-US" sz="800" dirty="0">
                        <a:effectLst/>
                      </a:endParaRPr>
                    </a:p>
                    <a:p>
                      <a:pPr>
                        <a:lnSpc>
                          <a:spcPct val="100000"/>
                        </a:lnSpc>
                        <a:spcBef>
                          <a:spcPts val="0"/>
                        </a:spcBef>
                        <a:spcAft>
                          <a:spcPts val="0"/>
                        </a:spcAft>
                        <a:tabLst>
                          <a:tab pos="229235" algn="l"/>
                        </a:tabLst>
                      </a:pPr>
                      <a:r>
                        <a:rPr lang="id-ID" sz="800" dirty="0">
                          <a:effectLst/>
                        </a:rPr>
                        <a:t>Staff</a:t>
                      </a:r>
                      <a:r>
                        <a:rPr lang="id-ID" sz="800" spc="-25" dirty="0">
                          <a:effectLst/>
                        </a:rPr>
                        <a:t> </a:t>
                      </a:r>
                      <a:r>
                        <a:rPr lang="id-ID" sz="800" dirty="0">
                          <a:effectLst/>
                        </a:rPr>
                        <a:t>Ditpolair</a:t>
                      </a:r>
                      <a:endParaRPr lang="en-US" sz="800" dirty="0">
                        <a:effectLst/>
                      </a:endParaRPr>
                    </a:p>
                  </a:txBody>
                  <a:tcPr marL="19799" marR="19799" marT="0" marB="0"/>
                </a:tc>
                <a:extLst>
                  <a:ext uri="{0D108BD9-81ED-4DB2-BD59-A6C34878D82A}">
                    <a16:rowId xmlns:a16="http://schemas.microsoft.com/office/drawing/2014/main" val="1606513155"/>
                  </a:ext>
                </a:extLst>
              </a:tr>
              <a:tr h="176392">
                <a:tc gridSpan="6">
                  <a:txBody>
                    <a:bodyPr/>
                    <a:lstStyle/>
                    <a:p>
                      <a:pPr marR="190500">
                        <a:lnSpc>
                          <a:spcPct val="100000"/>
                        </a:lnSpc>
                        <a:spcBef>
                          <a:spcPts val="0"/>
                        </a:spcBef>
                        <a:spcAft>
                          <a:spcPts val="0"/>
                        </a:spcAft>
                      </a:pPr>
                      <a:r>
                        <a:rPr lang="en-US" sz="800">
                          <a:effectLst/>
                        </a:rPr>
                        <a:t>TAHAP WASDAL</a:t>
                      </a:r>
                      <a:endParaRPr lang="en-US" sz="800">
                        <a:effectLst/>
                        <a:latin typeface="Arial MT"/>
                        <a:ea typeface="Arial MT"/>
                        <a:cs typeface="Arial MT"/>
                      </a:endParaRPr>
                    </a:p>
                  </a:txBody>
                  <a:tcPr marL="19799" marR="1979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R="190500">
                        <a:lnSpc>
                          <a:spcPct val="100000"/>
                        </a:lnSpc>
                        <a:spcBef>
                          <a:spcPts val="0"/>
                        </a:spcBef>
                        <a:spcAft>
                          <a:spcPts val="0"/>
                        </a:spcAft>
                      </a:pPr>
                      <a:endParaRPr lang="en-US" sz="800">
                        <a:effectLst/>
                        <a:latin typeface="Arial MT"/>
                        <a:ea typeface="Arial MT"/>
                        <a:cs typeface="Arial MT"/>
                      </a:endParaRPr>
                    </a:p>
                  </a:txBody>
                  <a:tcPr marL="19799" marR="19799" marT="0" marB="0"/>
                </a:tc>
                <a:extLst>
                  <a:ext uri="{0D108BD9-81ED-4DB2-BD59-A6C34878D82A}">
                    <a16:rowId xmlns:a16="http://schemas.microsoft.com/office/drawing/2014/main" val="1714040742"/>
                  </a:ext>
                </a:extLst>
              </a:tr>
              <a:tr h="646798">
                <a:tc>
                  <a:txBody>
                    <a:bodyPr/>
                    <a:lstStyle/>
                    <a:p>
                      <a:pPr>
                        <a:lnSpc>
                          <a:spcPct val="100000"/>
                        </a:lnSpc>
                        <a:spcBef>
                          <a:spcPts val="0"/>
                        </a:spcBef>
                        <a:spcAft>
                          <a:spcPts val="0"/>
                        </a:spcAft>
                      </a:pPr>
                      <a:r>
                        <a:rPr lang="id-ID" sz="800">
                          <a:effectLst/>
                        </a:rPr>
                        <a:t>ANEV</a:t>
                      </a:r>
                      <a:r>
                        <a:rPr lang="id-ID" sz="800" spc="-5">
                          <a:effectLst/>
                        </a:rPr>
                        <a:t> </a:t>
                      </a:r>
                      <a:r>
                        <a:rPr lang="id-ID" sz="800">
                          <a:effectLst/>
                        </a:rPr>
                        <a:t>:</a:t>
                      </a:r>
                      <a:r>
                        <a:rPr lang="id-ID" sz="800" spc="-5">
                          <a:effectLst/>
                        </a:rPr>
                        <a:t> </a:t>
                      </a:r>
                      <a:r>
                        <a:rPr lang="id-ID" sz="800">
                          <a:effectLst/>
                        </a:rPr>
                        <a:t>Analisis</a:t>
                      </a:r>
                      <a:r>
                        <a:rPr lang="id-ID" sz="800" spc="-10">
                          <a:effectLst/>
                        </a:rPr>
                        <a:t> </a:t>
                      </a:r>
                      <a:r>
                        <a:rPr lang="id-ID" sz="800">
                          <a:effectLst/>
                        </a:rPr>
                        <a:t>Evaluasi</a:t>
                      </a:r>
                      <a:r>
                        <a:rPr lang="id-ID" sz="800" spc="-10">
                          <a:effectLst/>
                        </a:rPr>
                        <a:t> </a:t>
                      </a:r>
                      <a:r>
                        <a:rPr lang="id-ID" sz="800">
                          <a:effectLst/>
                        </a:rPr>
                        <a:t>&amp;</a:t>
                      </a:r>
                      <a:r>
                        <a:rPr lang="id-ID" sz="800" spc="-5">
                          <a:effectLst/>
                        </a:rPr>
                        <a:t> </a:t>
                      </a:r>
                      <a:r>
                        <a:rPr lang="id-ID" sz="800">
                          <a:effectLst/>
                        </a:rPr>
                        <a:t>Monitoring</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marL="342900" lvl="0" indent="-342900">
                        <a:lnSpc>
                          <a:spcPct val="100000"/>
                        </a:lnSpc>
                        <a:spcBef>
                          <a:spcPts val="0"/>
                        </a:spcBef>
                        <a:spcAft>
                          <a:spcPts val="0"/>
                        </a:spcAft>
                        <a:buFont typeface="Arial" panose="020B0604020202020204" pitchFamily="34" charset="0"/>
                        <a:buChar char="•"/>
                      </a:pPr>
                      <a:r>
                        <a:rPr lang="id-ID" sz="800" dirty="0">
                          <a:effectLst/>
                        </a:rPr>
                        <a:t>Pengiriman</a:t>
                      </a:r>
                      <a:r>
                        <a:rPr lang="id-ID" sz="800" spc="50" dirty="0">
                          <a:effectLst/>
                        </a:rPr>
                        <a:t> </a:t>
                      </a:r>
                      <a:r>
                        <a:rPr lang="id-ID" sz="800" dirty="0">
                          <a:effectLst/>
                        </a:rPr>
                        <a:t>Surat</a:t>
                      </a:r>
                      <a:r>
                        <a:rPr lang="id-ID" sz="800" spc="55" dirty="0">
                          <a:effectLst/>
                        </a:rPr>
                        <a:t> </a:t>
                      </a:r>
                      <a:r>
                        <a:rPr lang="id-ID" sz="800" dirty="0">
                          <a:effectLst/>
                        </a:rPr>
                        <a:t>Undangan</a:t>
                      </a:r>
                      <a:endParaRPr lang="en-US" sz="800" dirty="0">
                        <a:effectLst/>
                      </a:endParaRPr>
                    </a:p>
                    <a:p>
                      <a:pPr marL="342900" lvl="0" indent="-342900">
                        <a:lnSpc>
                          <a:spcPct val="100000"/>
                        </a:lnSpc>
                        <a:spcBef>
                          <a:spcPts val="0"/>
                        </a:spcBef>
                        <a:spcAft>
                          <a:spcPts val="0"/>
                        </a:spcAft>
                        <a:buFont typeface="Arial" panose="020B0604020202020204" pitchFamily="34" charset="0"/>
                        <a:buChar char="•"/>
                      </a:pPr>
                      <a:r>
                        <a:rPr lang="id-ID" sz="800" dirty="0">
                          <a:effectLst/>
                        </a:rPr>
                        <a:t>Analisis</a:t>
                      </a:r>
                      <a:r>
                        <a:rPr lang="id-ID" sz="800" spc="45" dirty="0">
                          <a:effectLst/>
                        </a:rPr>
                        <a:t> </a:t>
                      </a:r>
                      <a:r>
                        <a:rPr lang="id-ID" sz="800" dirty="0">
                          <a:effectLst/>
                        </a:rPr>
                        <a:t>Pencapaian</a:t>
                      </a:r>
                      <a:r>
                        <a:rPr lang="id-ID" sz="800" spc="50" dirty="0">
                          <a:effectLst/>
                        </a:rPr>
                        <a:t> </a:t>
                      </a:r>
                      <a:r>
                        <a:rPr lang="id-ID" sz="800" dirty="0">
                          <a:effectLst/>
                        </a:rPr>
                        <a:t>Target</a:t>
                      </a:r>
                      <a:endParaRPr lang="en-US" sz="800" dirty="0">
                        <a:effectLst/>
                      </a:endParaRPr>
                    </a:p>
                    <a:p>
                      <a:pPr marL="342900" marR="190500" lvl="0" indent="-342900">
                        <a:lnSpc>
                          <a:spcPct val="100000"/>
                        </a:lnSpc>
                        <a:spcBef>
                          <a:spcPts val="0"/>
                        </a:spcBef>
                        <a:spcAft>
                          <a:spcPts val="0"/>
                        </a:spcAft>
                        <a:buFont typeface="Arial" panose="020B0604020202020204" pitchFamily="34" charset="0"/>
                        <a:buChar char="•"/>
                      </a:pPr>
                      <a:r>
                        <a:rPr lang="id-ID" sz="800" dirty="0">
                          <a:effectLst/>
                        </a:rPr>
                        <a:t>Evaluasi</a:t>
                      </a:r>
                      <a:endParaRPr lang="en-US" sz="800" dirty="0">
                        <a:effectLst/>
                        <a:latin typeface="Arial MT"/>
                        <a:ea typeface="Arial MT"/>
                        <a:cs typeface="Arial MT"/>
                      </a:endParaRPr>
                    </a:p>
                  </a:txBody>
                  <a:tcPr marL="19799" marR="19799" marT="0" marB="0"/>
                </a:tc>
                <a:tc gridSpan="2">
                  <a:txBody>
                    <a:bodyPr/>
                    <a:lstStyle/>
                    <a:p>
                      <a:pPr marR="190500" algn="ctr">
                        <a:lnSpc>
                          <a:spcPct val="100000"/>
                        </a:lnSpc>
                        <a:spcBef>
                          <a:spcPts val="0"/>
                        </a:spcBef>
                        <a:spcAft>
                          <a:spcPts val="0"/>
                        </a:spcAft>
                      </a:pPr>
                      <a:r>
                        <a:rPr lang="id-ID" sz="800" dirty="0">
                          <a:effectLst/>
                        </a:rPr>
                        <a:t>ANEV</a:t>
                      </a:r>
                      <a:r>
                        <a:rPr lang="id-ID" sz="800" spc="35" dirty="0">
                          <a:effectLst/>
                        </a:rPr>
                        <a:t> </a:t>
                      </a:r>
                      <a:r>
                        <a:rPr lang="id-ID" sz="800" dirty="0">
                          <a:effectLst/>
                        </a:rPr>
                        <a:t>Proper</a:t>
                      </a:r>
                      <a:endParaRPr lang="en-US" sz="800" dirty="0">
                        <a:effectLst/>
                        <a:latin typeface="Arial MT"/>
                        <a:ea typeface="Arial MT"/>
                        <a:cs typeface="Arial MT"/>
                      </a:endParaRPr>
                    </a:p>
                  </a:txBody>
                  <a:tcPr marL="19799" marR="19799" marT="0" marB="0"/>
                </a:tc>
                <a:tc hMerge="1">
                  <a:txBody>
                    <a:bodyPr/>
                    <a:lstStyle/>
                    <a:p>
                      <a:pPr algn="ctr">
                        <a:lnSpc>
                          <a:spcPct val="100000"/>
                        </a:lnSpc>
                        <a:spcBef>
                          <a:spcPts val="0"/>
                        </a:spcBef>
                        <a:spcAft>
                          <a:spcPts val="0"/>
                        </a:spcAft>
                      </a:pPr>
                      <a:r>
                        <a:rPr lang="id-ID" sz="800" dirty="0">
                          <a:effectLst/>
                        </a:rPr>
                        <a:t>M3</a:t>
                      </a:r>
                      <a:r>
                        <a:rPr lang="id-ID" sz="800" spc="5" dirty="0">
                          <a:effectLst/>
                        </a:rPr>
                        <a:t> </a:t>
                      </a:r>
                      <a:r>
                        <a:rPr lang="id-ID" sz="800" dirty="0">
                          <a:effectLst/>
                        </a:rPr>
                        <a:t>NOP 2024</a:t>
                      </a:r>
                      <a:endParaRPr lang="en-US" sz="800" dirty="0">
                        <a:effectLst/>
                        <a:latin typeface="Arial MT"/>
                        <a:ea typeface="Arial MT"/>
                        <a:cs typeface="Arial MT"/>
                      </a:endParaRPr>
                    </a:p>
                  </a:txBody>
                  <a:tcPr marL="19799" marR="19799" marT="0" marB="0"/>
                </a:tc>
                <a:tc>
                  <a:txBody>
                    <a:bodyPr/>
                    <a:lstStyle/>
                    <a:p>
                      <a:pPr>
                        <a:lnSpc>
                          <a:spcPct val="100000"/>
                        </a:lnSpc>
                        <a:spcBef>
                          <a:spcPts val="0"/>
                        </a:spcBef>
                        <a:spcAft>
                          <a:spcPts val="0"/>
                        </a:spcAft>
                        <a:tabLst>
                          <a:tab pos="229235" algn="l"/>
                        </a:tabLst>
                      </a:pPr>
                      <a:r>
                        <a:rPr lang="id-ID" sz="800" dirty="0">
                          <a:effectLst/>
                        </a:rPr>
                        <a:t>M3</a:t>
                      </a:r>
                      <a:r>
                        <a:rPr lang="id-ID" sz="800" spc="5" dirty="0">
                          <a:effectLst/>
                        </a:rPr>
                        <a:t> </a:t>
                      </a:r>
                      <a:r>
                        <a:rPr lang="id-ID" sz="800" dirty="0">
                          <a:effectLst/>
                        </a:rPr>
                        <a:t>NOP 2024</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tc>
                  <a:txBody>
                    <a:bodyPr/>
                    <a:lstStyle/>
                    <a:p>
                      <a:pPr>
                        <a:lnSpc>
                          <a:spcPct val="100000"/>
                        </a:lnSpc>
                        <a:spcBef>
                          <a:spcPts val="0"/>
                        </a:spcBef>
                        <a:spcAft>
                          <a:spcPts val="0"/>
                        </a:spcAft>
                        <a:tabLst>
                          <a:tab pos="229235" algn="l"/>
                        </a:tabLst>
                      </a:pPr>
                      <a:r>
                        <a:rPr lang="id-ID" sz="800" dirty="0">
                          <a:effectLst/>
                        </a:rPr>
                        <a:t>Dirpolair</a:t>
                      </a:r>
                      <a:endParaRPr lang="en-US" sz="800" dirty="0">
                        <a:effectLst/>
                      </a:endParaRPr>
                    </a:p>
                    <a:p>
                      <a:pPr>
                        <a:lnSpc>
                          <a:spcPct val="100000"/>
                        </a:lnSpc>
                        <a:spcBef>
                          <a:spcPts val="0"/>
                        </a:spcBef>
                        <a:spcAft>
                          <a:spcPts val="0"/>
                        </a:spcAft>
                        <a:tabLst>
                          <a:tab pos="229235" algn="l"/>
                        </a:tabLst>
                      </a:pPr>
                      <a:r>
                        <a:rPr lang="id-ID" sz="800" spc="-5" dirty="0">
                          <a:effectLst/>
                        </a:rPr>
                        <a:t>Kasubdit</a:t>
                      </a:r>
                      <a:r>
                        <a:rPr lang="id-ID" sz="800" spc="-20" dirty="0">
                          <a:effectLst/>
                        </a:rPr>
                        <a:t> </a:t>
                      </a:r>
                      <a:endParaRPr lang="en-US" sz="800" dirty="0">
                        <a:effectLst/>
                      </a:endParaRPr>
                    </a:p>
                    <a:p>
                      <a:pPr>
                        <a:lnSpc>
                          <a:spcPct val="100000"/>
                        </a:lnSpc>
                        <a:spcBef>
                          <a:spcPts val="0"/>
                        </a:spcBef>
                        <a:spcAft>
                          <a:spcPts val="0"/>
                        </a:spcAft>
                        <a:tabLst>
                          <a:tab pos="229235" algn="l"/>
                        </a:tabLst>
                      </a:pPr>
                      <a:r>
                        <a:rPr lang="id-ID" sz="800" dirty="0">
                          <a:effectLst/>
                        </a:rPr>
                        <a:t>Tim</a:t>
                      </a:r>
                      <a:r>
                        <a:rPr lang="id-ID" sz="800" spc="-20" dirty="0">
                          <a:effectLst/>
                        </a:rPr>
                        <a:t> </a:t>
                      </a:r>
                      <a:r>
                        <a:rPr lang="id-ID" sz="800" dirty="0">
                          <a:effectLst/>
                        </a:rPr>
                        <a:t>efektif</a:t>
                      </a:r>
                      <a:endParaRPr lang="en-US" sz="800" dirty="0">
                        <a:effectLst/>
                      </a:endParaRPr>
                    </a:p>
                    <a:p>
                      <a:pPr>
                        <a:lnSpc>
                          <a:spcPct val="100000"/>
                        </a:lnSpc>
                        <a:spcBef>
                          <a:spcPts val="0"/>
                        </a:spcBef>
                        <a:spcAft>
                          <a:spcPts val="0"/>
                        </a:spcAft>
                        <a:tabLst>
                          <a:tab pos="229235" algn="l"/>
                        </a:tabLst>
                      </a:pPr>
                      <a:r>
                        <a:rPr lang="id-ID" sz="800" dirty="0">
                          <a:effectLst/>
                        </a:rPr>
                        <a:t>Staff</a:t>
                      </a:r>
                      <a:r>
                        <a:rPr lang="id-ID" sz="800" spc="-25" dirty="0">
                          <a:effectLst/>
                        </a:rPr>
                        <a:t> </a:t>
                      </a:r>
                      <a:r>
                        <a:rPr lang="id-ID" sz="800" dirty="0">
                          <a:effectLst/>
                        </a:rPr>
                        <a:t>Ditpolair</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19799" marR="19799" marT="0" marB="0"/>
                </a:tc>
                <a:extLst>
                  <a:ext uri="{0D108BD9-81ED-4DB2-BD59-A6C34878D82A}">
                    <a16:rowId xmlns:a16="http://schemas.microsoft.com/office/drawing/2014/main" val="281407977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77730"/>
          </a:xfrm>
          <a:prstGeom prst="rect">
            <a:avLst/>
          </a:prstGeom>
        </p:spPr>
      </p:pic>
      <p:sp>
        <p:nvSpPr>
          <p:cNvPr id="3" name="object 3"/>
          <p:cNvSpPr txBox="1"/>
          <p:nvPr/>
        </p:nvSpPr>
        <p:spPr>
          <a:xfrm>
            <a:off x="2157729" y="497839"/>
            <a:ext cx="3241675" cy="967105"/>
          </a:xfrm>
          <a:prstGeom prst="rect">
            <a:avLst/>
          </a:prstGeom>
        </p:spPr>
        <p:txBody>
          <a:bodyPr vert="horz" wrap="square" lIns="0" tIns="12065" rIns="0" bIns="0" rtlCol="0">
            <a:spAutoFit/>
          </a:bodyPr>
          <a:lstStyle/>
          <a:p>
            <a:pPr marL="12700">
              <a:lnSpc>
                <a:spcPct val="100000"/>
              </a:lnSpc>
              <a:spcBef>
                <a:spcPts val="95"/>
              </a:spcBef>
            </a:pPr>
            <a:r>
              <a:rPr sz="2200" spc="-30" dirty="0">
                <a:latin typeface="PMingLiU-ExtB"/>
                <a:cs typeface="PMingLiU-ExtB"/>
              </a:rPr>
              <a:t>RENC♙N♙</a:t>
            </a:r>
            <a:r>
              <a:rPr sz="2200" spc="-105" dirty="0">
                <a:latin typeface="PMingLiU-ExtB"/>
                <a:cs typeface="PMingLiU-ExtB"/>
              </a:rPr>
              <a:t> </a:t>
            </a:r>
            <a:r>
              <a:rPr sz="2200" spc="114" dirty="0">
                <a:latin typeface="PMingLiU-ExtB"/>
                <a:cs typeface="PMingLiU-ExtB"/>
              </a:rPr>
              <a:t>MILES</a:t>
            </a:r>
            <a:r>
              <a:rPr lang="en-US" sz="2200" spc="114" dirty="0">
                <a:latin typeface="PMingLiU-ExtB"/>
                <a:cs typeface="PMingLiU-ExtB"/>
              </a:rPr>
              <a:t>T</a:t>
            </a:r>
            <a:r>
              <a:rPr sz="2200" spc="114" dirty="0">
                <a:latin typeface="PMingLiU-ExtB"/>
                <a:cs typeface="PMingLiU-ExtB"/>
              </a:rPr>
              <a:t>ONE</a:t>
            </a:r>
            <a:endParaRPr sz="2200" dirty="0">
              <a:latin typeface="PMingLiU-ExtB"/>
              <a:cs typeface="PMingLiU-ExtB"/>
            </a:endParaRPr>
          </a:p>
          <a:p>
            <a:pPr marL="147955">
              <a:lnSpc>
                <a:spcPct val="100000"/>
              </a:lnSpc>
              <a:spcBef>
                <a:spcPts val="2140"/>
              </a:spcBef>
            </a:pPr>
            <a:r>
              <a:rPr sz="2200" spc="-114" dirty="0">
                <a:latin typeface="PMingLiU-ExtB"/>
                <a:cs typeface="PMingLiU-ExtB"/>
              </a:rPr>
              <a:t>J♙NGK♙</a:t>
            </a:r>
            <a:r>
              <a:rPr sz="2200" spc="-25" dirty="0">
                <a:latin typeface="PMingLiU-ExtB"/>
                <a:cs typeface="PMingLiU-ExtB"/>
              </a:rPr>
              <a:t> </a:t>
            </a:r>
            <a:r>
              <a:rPr sz="2200" spc="114" dirty="0">
                <a:latin typeface="PMingLiU-ExtB"/>
                <a:cs typeface="PMingLiU-ExtB"/>
              </a:rPr>
              <a:t>MENENG♙H</a:t>
            </a:r>
            <a:endParaRPr sz="2200" dirty="0">
              <a:latin typeface="PMingLiU-ExtB"/>
              <a:cs typeface="PMingLiU-ExtB"/>
            </a:endParaRPr>
          </a:p>
        </p:txBody>
      </p:sp>
      <p:graphicFrame>
        <p:nvGraphicFramePr>
          <p:cNvPr id="6" name="Table 5">
            <a:extLst>
              <a:ext uri="{FF2B5EF4-FFF2-40B4-BE49-F238E27FC236}">
                <a16:creationId xmlns:a16="http://schemas.microsoft.com/office/drawing/2014/main" id="{8F5F2BEE-3F25-4A33-ABC7-7FF0FB171E17}"/>
              </a:ext>
            </a:extLst>
          </p:cNvPr>
          <p:cNvGraphicFramePr>
            <a:graphicFrameLocks noGrp="1"/>
          </p:cNvGraphicFramePr>
          <p:nvPr>
            <p:extLst>
              <p:ext uri="{D42A27DB-BD31-4B8C-83A1-F6EECF244321}">
                <p14:modId xmlns:p14="http://schemas.microsoft.com/office/powerpoint/2010/main" val="219228550"/>
              </p:ext>
            </p:extLst>
          </p:nvPr>
        </p:nvGraphicFramePr>
        <p:xfrm>
          <a:off x="577850" y="1527809"/>
          <a:ext cx="6400799" cy="7452360"/>
        </p:xfrm>
        <a:graphic>
          <a:graphicData uri="http://schemas.openxmlformats.org/drawingml/2006/table">
            <a:tbl>
              <a:tblPr firstRow="1" firstCol="1" bandRow="1">
                <a:tableStyleId>{5C22544A-7EE6-4342-B048-85BDC9FD1C3A}</a:tableStyleId>
              </a:tblPr>
              <a:tblGrid>
                <a:gridCol w="2197610">
                  <a:extLst>
                    <a:ext uri="{9D8B030D-6E8A-4147-A177-3AD203B41FA5}">
                      <a16:colId xmlns:a16="http://schemas.microsoft.com/office/drawing/2014/main" val="1551086292"/>
                    </a:ext>
                  </a:extLst>
                </a:gridCol>
                <a:gridCol w="1509011">
                  <a:extLst>
                    <a:ext uri="{9D8B030D-6E8A-4147-A177-3AD203B41FA5}">
                      <a16:colId xmlns:a16="http://schemas.microsoft.com/office/drawing/2014/main" val="3579577417"/>
                    </a:ext>
                  </a:extLst>
                </a:gridCol>
                <a:gridCol w="1067504">
                  <a:extLst>
                    <a:ext uri="{9D8B030D-6E8A-4147-A177-3AD203B41FA5}">
                      <a16:colId xmlns:a16="http://schemas.microsoft.com/office/drawing/2014/main" val="1325906686"/>
                    </a:ext>
                  </a:extLst>
                </a:gridCol>
                <a:gridCol w="711395">
                  <a:extLst>
                    <a:ext uri="{9D8B030D-6E8A-4147-A177-3AD203B41FA5}">
                      <a16:colId xmlns:a16="http://schemas.microsoft.com/office/drawing/2014/main" val="3007676"/>
                    </a:ext>
                  </a:extLst>
                </a:gridCol>
                <a:gridCol w="915279">
                  <a:extLst>
                    <a:ext uri="{9D8B030D-6E8A-4147-A177-3AD203B41FA5}">
                      <a16:colId xmlns:a16="http://schemas.microsoft.com/office/drawing/2014/main" val="4089299213"/>
                    </a:ext>
                  </a:extLst>
                </a:gridCol>
              </a:tblGrid>
              <a:tr h="151861">
                <a:tc>
                  <a:txBody>
                    <a:bodyPr/>
                    <a:lstStyle/>
                    <a:p>
                      <a:pPr marR="190500" algn="ctr">
                        <a:spcBef>
                          <a:spcPts val="1270"/>
                        </a:spcBef>
                        <a:spcAft>
                          <a:spcPts val="0"/>
                        </a:spcAft>
                      </a:pPr>
                      <a:r>
                        <a:rPr lang="en-US" sz="1000" dirty="0">
                          <a:effectLst/>
                        </a:rPr>
                        <a:t>KEGIATAN</a:t>
                      </a:r>
                      <a:endParaRPr lang="en-US" sz="1000" dirty="0">
                        <a:effectLst/>
                        <a:latin typeface="Arial MT"/>
                        <a:ea typeface="Arial MT"/>
                        <a:cs typeface="Arial MT"/>
                      </a:endParaRPr>
                    </a:p>
                  </a:txBody>
                  <a:tcPr marL="34167" marR="34167" marT="0" marB="0"/>
                </a:tc>
                <a:tc>
                  <a:txBody>
                    <a:bodyPr/>
                    <a:lstStyle/>
                    <a:p>
                      <a:pPr marR="190500" algn="ctr">
                        <a:spcBef>
                          <a:spcPts val="1270"/>
                        </a:spcBef>
                        <a:spcAft>
                          <a:spcPts val="0"/>
                        </a:spcAft>
                      </a:pPr>
                      <a:r>
                        <a:rPr lang="en-US" sz="1000">
                          <a:effectLst/>
                        </a:rPr>
                        <a:t>TAHAPAN</a:t>
                      </a:r>
                      <a:endParaRPr lang="en-US" sz="1000">
                        <a:effectLst/>
                        <a:latin typeface="Arial MT"/>
                        <a:ea typeface="Arial MT"/>
                        <a:cs typeface="Arial MT"/>
                      </a:endParaRPr>
                    </a:p>
                  </a:txBody>
                  <a:tcPr marL="34167" marR="34167" marT="0" marB="0"/>
                </a:tc>
                <a:tc>
                  <a:txBody>
                    <a:bodyPr/>
                    <a:lstStyle/>
                    <a:p>
                      <a:pPr marR="190500" algn="ctr">
                        <a:spcBef>
                          <a:spcPts val="1270"/>
                        </a:spcBef>
                        <a:spcAft>
                          <a:spcPts val="0"/>
                        </a:spcAft>
                      </a:pPr>
                      <a:r>
                        <a:rPr lang="en-US" sz="1000">
                          <a:effectLst/>
                        </a:rPr>
                        <a:t>OUTPUT</a:t>
                      </a:r>
                      <a:endParaRPr lang="en-US" sz="1000">
                        <a:effectLst/>
                        <a:latin typeface="Arial MT"/>
                        <a:ea typeface="Arial MT"/>
                        <a:cs typeface="Arial MT"/>
                      </a:endParaRPr>
                    </a:p>
                  </a:txBody>
                  <a:tcPr marL="34167" marR="34167" marT="0" marB="0"/>
                </a:tc>
                <a:tc>
                  <a:txBody>
                    <a:bodyPr/>
                    <a:lstStyle/>
                    <a:p>
                      <a:pPr marR="190500" algn="ctr">
                        <a:spcBef>
                          <a:spcPts val="1270"/>
                        </a:spcBef>
                        <a:spcAft>
                          <a:spcPts val="0"/>
                        </a:spcAft>
                      </a:pPr>
                      <a:r>
                        <a:rPr lang="en-US" sz="1000">
                          <a:effectLst/>
                        </a:rPr>
                        <a:t>WAKTU</a:t>
                      </a:r>
                      <a:endParaRPr lang="en-US" sz="1000">
                        <a:effectLst/>
                        <a:latin typeface="Arial MT"/>
                        <a:ea typeface="Arial MT"/>
                        <a:cs typeface="Arial MT"/>
                      </a:endParaRPr>
                    </a:p>
                  </a:txBody>
                  <a:tcPr marL="34167" marR="34167" marT="0" marB="0"/>
                </a:tc>
                <a:tc>
                  <a:txBody>
                    <a:bodyPr/>
                    <a:lstStyle/>
                    <a:p>
                      <a:pPr marR="23495" algn="ctr">
                        <a:spcBef>
                          <a:spcPts val="1270"/>
                        </a:spcBef>
                        <a:spcAft>
                          <a:spcPts val="0"/>
                        </a:spcAft>
                      </a:pPr>
                      <a:r>
                        <a:rPr lang="en-US" sz="1000">
                          <a:effectLst/>
                        </a:rPr>
                        <a:t>STAKEHOLDER</a:t>
                      </a:r>
                      <a:endParaRPr lang="en-US" sz="1000">
                        <a:effectLst/>
                        <a:latin typeface="Arial MT"/>
                        <a:ea typeface="Arial MT"/>
                        <a:cs typeface="Arial MT"/>
                      </a:endParaRPr>
                    </a:p>
                  </a:txBody>
                  <a:tcPr marL="34167" marR="34167" marT="0" marB="0"/>
                </a:tc>
                <a:extLst>
                  <a:ext uri="{0D108BD9-81ED-4DB2-BD59-A6C34878D82A}">
                    <a16:rowId xmlns:a16="http://schemas.microsoft.com/office/drawing/2014/main" val="718779128"/>
                  </a:ext>
                </a:extLst>
              </a:tr>
              <a:tr h="1366750">
                <a:tc>
                  <a:txBody>
                    <a:bodyPr/>
                    <a:lstStyle/>
                    <a:p>
                      <a:pPr marL="85725">
                        <a:lnSpc>
                          <a:spcPct val="98000"/>
                        </a:lnSpc>
                        <a:spcBef>
                          <a:spcPts val="530"/>
                        </a:spcBef>
                        <a:spcAft>
                          <a:spcPts val="0"/>
                        </a:spcAft>
                      </a:pPr>
                      <a:r>
                        <a:rPr lang="id-ID" sz="1000" dirty="0">
                          <a:effectLst/>
                        </a:rPr>
                        <a:t>Melaksanakan</a:t>
                      </a:r>
                      <a:r>
                        <a:rPr lang="id-ID" sz="1000" spc="25" dirty="0">
                          <a:effectLst/>
                        </a:rPr>
                        <a:t> </a:t>
                      </a:r>
                      <a:r>
                        <a:rPr lang="id-ID" sz="1000" dirty="0">
                          <a:effectLst/>
                        </a:rPr>
                        <a:t>Sosialisasi</a:t>
                      </a:r>
                      <a:r>
                        <a:rPr lang="id-ID" sz="1000" spc="45" dirty="0">
                          <a:effectLst/>
                        </a:rPr>
                        <a:t> </a:t>
                      </a:r>
                      <a:r>
                        <a:rPr lang="id-ID" sz="1000" dirty="0">
                          <a:effectLst/>
                        </a:rPr>
                        <a:t>Draft</a:t>
                      </a:r>
                      <a:r>
                        <a:rPr lang="id-ID" sz="1000" spc="5" dirty="0">
                          <a:effectLst/>
                        </a:rPr>
                        <a:t> </a:t>
                      </a:r>
                      <a:r>
                        <a:rPr lang="en-US" sz="1000" dirty="0">
                          <a:effectLst/>
                        </a:rPr>
                        <a:t>Surat </a:t>
                      </a:r>
                      <a:r>
                        <a:rPr lang="en-US" sz="1000" dirty="0" err="1">
                          <a:effectLst/>
                        </a:rPr>
                        <a:t>edaran</a:t>
                      </a:r>
                      <a:r>
                        <a:rPr lang="en-US" sz="1000" dirty="0">
                          <a:effectLst/>
                        </a:rPr>
                        <a:t> </a:t>
                      </a:r>
                      <a:r>
                        <a:rPr lang="en-US" sz="1000" dirty="0" err="1">
                          <a:effectLst/>
                        </a:rPr>
                        <a:t>tentang</a:t>
                      </a:r>
                      <a:r>
                        <a:rPr lang="id-ID" sz="1000" dirty="0">
                          <a:effectLst/>
                        </a:rPr>
                        <a:t> klinik terapung melalui kolaborasi antara Ditpolairud Polda Sumsel dengan Pemda setempat dalam rangka meningkatkan pelayanan kesehatan masyarakat di wilayah perairan </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a:spcBef>
                          <a:spcPts val="40"/>
                        </a:spcBef>
                        <a:spcAft>
                          <a:spcPts val="0"/>
                        </a:spcAft>
                      </a:pPr>
                      <a:r>
                        <a:rPr lang="id-ID" sz="1000">
                          <a:effectLst/>
                        </a:rPr>
                        <a:t> </a:t>
                      </a:r>
                      <a:endParaRPr lang="en-US" sz="1000">
                        <a:effectLst/>
                      </a:endParaRPr>
                    </a:p>
                    <a:p>
                      <a:pPr marL="342900" lvl="0" indent="-342900">
                        <a:spcBef>
                          <a:spcPts val="5"/>
                        </a:spcBef>
                        <a:spcAft>
                          <a:spcPts val="0"/>
                        </a:spcAft>
                        <a:buSzPts val="1000"/>
                        <a:buFont typeface="Arial" panose="020B0604020202020204" pitchFamily="34" charset="0"/>
                        <a:buChar char="•"/>
                        <a:tabLst>
                          <a:tab pos="173355" algn="l"/>
                        </a:tabLst>
                      </a:pPr>
                      <a:r>
                        <a:rPr lang="id-ID" sz="1000" spc="-5">
                          <a:effectLst/>
                        </a:rPr>
                        <a:t>Pengiriman</a:t>
                      </a:r>
                      <a:r>
                        <a:rPr lang="id-ID" sz="1000" spc="-30">
                          <a:effectLst/>
                        </a:rPr>
                        <a:t> </a:t>
                      </a:r>
                      <a:r>
                        <a:rPr lang="id-ID" sz="1000" spc="-5">
                          <a:effectLst/>
                        </a:rPr>
                        <a:t>Surat</a:t>
                      </a:r>
                      <a:r>
                        <a:rPr lang="id-ID" sz="1000" spc="-30">
                          <a:effectLst/>
                        </a:rPr>
                        <a:t> </a:t>
                      </a:r>
                      <a:r>
                        <a:rPr lang="id-ID" sz="1000">
                          <a:effectLst/>
                        </a:rPr>
                        <a:t>Undangan</a:t>
                      </a:r>
                      <a:endParaRPr lang="en-US" sz="1000">
                        <a:effectLst/>
                      </a:endParaRPr>
                    </a:p>
                    <a:p>
                      <a:pPr marL="342900" lvl="0" indent="-342900">
                        <a:spcBef>
                          <a:spcPts val="40"/>
                        </a:spcBef>
                        <a:spcAft>
                          <a:spcPts val="0"/>
                        </a:spcAft>
                        <a:buSzPts val="1000"/>
                        <a:buFont typeface="Arial" panose="020B0604020202020204" pitchFamily="34" charset="0"/>
                        <a:buChar char="•"/>
                        <a:tabLst>
                          <a:tab pos="173355" algn="l"/>
                        </a:tabLst>
                      </a:pPr>
                      <a:r>
                        <a:rPr lang="id-ID" sz="1000" spc="-5">
                          <a:effectLst/>
                        </a:rPr>
                        <a:t>Penyiapan</a:t>
                      </a:r>
                      <a:r>
                        <a:rPr lang="id-ID" sz="1000" spc="-35">
                          <a:effectLst/>
                        </a:rPr>
                        <a:t> </a:t>
                      </a:r>
                      <a:r>
                        <a:rPr lang="id-ID" sz="1000">
                          <a:effectLst/>
                        </a:rPr>
                        <a:t>Sarana</a:t>
                      </a:r>
                      <a:r>
                        <a:rPr lang="id-ID" sz="1000" spc="-35">
                          <a:effectLst/>
                        </a:rPr>
                        <a:t> </a:t>
                      </a:r>
                      <a:r>
                        <a:rPr lang="id-ID" sz="1000">
                          <a:effectLst/>
                        </a:rPr>
                        <a:t>&amp;</a:t>
                      </a:r>
                      <a:r>
                        <a:rPr lang="id-ID" sz="1000" spc="-30">
                          <a:effectLst/>
                        </a:rPr>
                        <a:t> </a:t>
                      </a:r>
                      <a:r>
                        <a:rPr lang="id-ID" sz="1000">
                          <a:effectLst/>
                        </a:rPr>
                        <a:t>Prasarana</a:t>
                      </a:r>
                      <a:endParaRPr lang="en-US" sz="1000">
                        <a:effectLst/>
                      </a:endParaRPr>
                    </a:p>
                    <a:p>
                      <a:pPr marL="342900" lvl="0" indent="-342900">
                        <a:spcBef>
                          <a:spcPts val="45"/>
                        </a:spcBef>
                        <a:spcAft>
                          <a:spcPts val="0"/>
                        </a:spcAft>
                        <a:buSzPts val="1000"/>
                        <a:buFont typeface="Arial" panose="020B0604020202020204" pitchFamily="34" charset="0"/>
                        <a:buChar char="•"/>
                        <a:tabLst>
                          <a:tab pos="173355" algn="l"/>
                        </a:tabLst>
                      </a:pPr>
                      <a:r>
                        <a:rPr lang="id-ID" sz="1000" spc="-5">
                          <a:effectLst/>
                        </a:rPr>
                        <a:t>Penyiapan</a:t>
                      </a:r>
                      <a:r>
                        <a:rPr lang="id-ID" sz="1000" spc="-35">
                          <a:effectLst/>
                        </a:rPr>
                        <a:t> </a:t>
                      </a:r>
                      <a:r>
                        <a:rPr lang="id-ID" sz="1000" spc="-5">
                          <a:effectLst/>
                        </a:rPr>
                        <a:t>materi</a:t>
                      </a:r>
                      <a:r>
                        <a:rPr lang="id-ID" sz="1000" spc="-35">
                          <a:effectLst/>
                        </a:rPr>
                        <a:t> </a:t>
                      </a:r>
                      <a:r>
                        <a:rPr lang="id-ID" sz="1000">
                          <a:effectLst/>
                        </a:rPr>
                        <a:t>Sosialisasi</a:t>
                      </a:r>
                      <a:endParaRPr lang="en-US" sz="1000">
                        <a:effectLst/>
                      </a:endParaRPr>
                    </a:p>
                    <a:p>
                      <a:pPr marL="342900" lvl="0" indent="-342900">
                        <a:spcBef>
                          <a:spcPts val="40"/>
                        </a:spcBef>
                        <a:spcAft>
                          <a:spcPts val="0"/>
                        </a:spcAft>
                        <a:buSzPts val="1000"/>
                        <a:buFont typeface="Arial" panose="020B0604020202020204" pitchFamily="34" charset="0"/>
                        <a:buChar char="•"/>
                        <a:tabLst>
                          <a:tab pos="173355" algn="l"/>
                        </a:tabLst>
                      </a:pPr>
                      <a:r>
                        <a:rPr lang="id-ID" sz="1000" spc="-5">
                          <a:effectLst/>
                        </a:rPr>
                        <a:t>Pelaksanaan</a:t>
                      </a:r>
                      <a:r>
                        <a:rPr lang="id-ID" sz="1000" spc="-20">
                          <a:effectLst/>
                        </a:rPr>
                        <a:t> </a:t>
                      </a:r>
                      <a:r>
                        <a:rPr lang="id-ID" sz="1000" spc="-5">
                          <a:effectLst/>
                        </a:rPr>
                        <a:t>sosialisasi</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a:spcAft>
                          <a:spcPts val="0"/>
                        </a:spcAft>
                      </a:pPr>
                      <a:r>
                        <a:rPr lang="id-ID" sz="1000">
                          <a:effectLst/>
                        </a:rPr>
                        <a:t> </a:t>
                      </a:r>
                      <a:endParaRPr lang="en-US" sz="1000">
                        <a:effectLst/>
                      </a:endParaRPr>
                    </a:p>
                    <a:p>
                      <a:pPr>
                        <a:spcAft>
                          <a:spcPts val="0"/>
                        </a:spcAft>
                      </a:pPr>
                      <a:r>
                        <a:rPr lang="id-ID" sz="1000">
                          <a:effectLst/>
                        </a:rPr>
                        <a:t> </a:t>
                      </a:r>
                      <a:endParaRPr lang="en-US" sz="1000">
                        <a:effectLst/>
                      </a:endParaRPr>
                    </a:p>
                    <a:p>
                      <a:pPr>
                        <a:spcBef>
                          <a:spcPts val="45"/>
                        </a:spcBef>
                        <a:spcAft>
                          <a:spcPts val="0"/>
                        </a:spcAft>
                      </a:pPr>
                      <a:r>
                        <a:rPr lang="id-ID" sz="1000">
                          <a:effectLst/>
                        </a:rPr>
                        <a:t> </a:t>
                      </a:r>
                      <a:endParaRPr lang="en-US" sz="1000">
                        <a:effectLst/>
                      </a:endParaRPr>
                    </a:p>
                    <a:p>
                      <a:pPr marL="86360">
                        <a:spcAft>
                          <a:spcPts val="0"/>
                        </a:spcAft>
                      </a:pPr>
                      <a:r>
                        <a:rPr lang="id-ID" sz="1000" spc="-5">
                          <a:effectLst/>
                        </a:rPr>
                        <a:t>Risalah</a:t>
                      </a:r>
                      <a:r>
                        <a:rPr lang="id-ID" sz="1000" spc="-10">
                          <a:effectLst/>
                        </a:rPr>
                        <a:t> </a:t>
                      </a:r>
                      <a:r>
                        <a:rPr lang="id-ID" sz="1000" spc="-5">
                          <a:effectLst/>
                        </a:rPr>
                        <a:t>Sosialisasi</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a:spcAft>
                          <a:spcPts val="0"/>
                        </a:spcAft>
                      </a:pPr>
                      <a:r>
                        <a:rPr lang="id-ID" sz="1000" dirty="0">
                          <a:effectLst/>
                        </a:rPr>
                        <a:t> </a:t>
                      </a:r>
                      <a:endParaRPr lang="en-US" sz="1000" dirty="0">
                        <a:effectLst/>
                      </a:endParaRPr>
                    </a:p>
                    <a:p>
                      <a:pPr>
                        <a:spcBef>
                          <a:spcPts val="55"/>
                        </a:spcBef>
                        <a:spcAft>
                          <a:spcPts val="0"/>
                        </a:spcAft>
                      </a:pPr>
                      <a:r>
                        <a:rPr lang="id-ID" sz="1000" dirty="0">
                          <a:effectLst/>
                        </a:rPr>
                        <a:t> </a:t>
                      </a:r>
                      <a:endParaRPr lang="en-US" sz="1000" dirty="0">
                        <a:effectLst/>
                      </a:endParaRPr>
                    </a:p>
                    <a:p>
                      <a:pPr marL="177800">
                        <a:spcAft>
                          <a:spcPts val="0"/>
                        </a:spcAft>
                      </a:pPr>
                      <a:r>
                        <a:rPr lang="en-US" sz="1000" dirty="0">
                          <a:effectLst/>
                        </a:rPr>
                        <a:t>DES </a:t>
                      </a:r>
                      <a:r>
                        <a:rPr lang="en-US" sz="1000" spc="-30" dirty="0">
                          <a:effectLst/>
                        </a:rPr>
                        <a:t> </a:t>
                      </a:r>
                      <a:r>
                        <a:rPr lang="id-ID" sz="1000" dirty="0">
                          <a:effectLst/>
                        </a:rPr>
                        <a:t>2024</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a:spcBef>
                          <a:spcPts val="30"/>
                        </a:spcBef>
                        <a:spcAft>
                          <a:spcPts val="0"/>
                        </a:spcAft>
                      </a:pPr>
                      <a:r>
                        <a:rPr lang="id-ID" sz="1000">
                          <a:effectLst/>
                        </a:rPr>
                        <a:t> </a:t>
                      </a:r>
                      <a:endParaRPr lang="en-US" sz="1000">
                        <a:effectLst/>
                      </a:endParaRPr>
                    </a:p>
                    <a:p>
                      <a:pPr>
                        <a:spcAft>
                          <a:spcPts val="0"/>
                        </a:spcAft>
                        <a:tabLst>
                          <a:tab pos="133350" algn="l"/>
                          <a:tab pos="1504950" algn="l"/>
                          <a:tab pos="2764155" algn="l"/>
                        </a:tabLst>
                      </a:pPr>
                      <a:r>
                        <a:rPr lang="en-US" sz="1000">
                          <a:effectLst/>
                        </a:rPr>
                        <a:t>Dir Polair</a:t>
                      </a:r>
                    </a:p>
                    <a:p>
                      <a:pPr>
                        <a:spcAft>
                          <a:spcPts val="0"/>
                        </a:spcAft>
                        <a:tabLst>
                          <a:tab pos="133350" algn="l"/>
                          <a:tab pos="1504950" algn="l"/>
                          <a:tab pos="2764155" algn="l"/>
                        </a:tabLst>
                      </a:pPr>
                      <a:r>
                        <a:rPr lang="en-US" sz="1000">
                          <a:effectLst/>
                        </a:rPr>
                        <a:t>Kasubdit</a:t>
                      </a:r>
                    </a:p>
                    <a:p>
                      <a:pPr>
                        <a:spcAft>
                          <a:spcPts val="0"/>
                        </a:spcAft>
                        <a:tabLst>
                          <a:tab pos="254000" algn="l"/>
                        </a:tabLst>
                      </a:pPr>
                      <a:r>
                        <a:rPr lang="en-US" sz="1000">
                          <a:effectLst/>
                        </a:rPr>
                        <a:t>Staf</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extLst>
                  <a:ext uri="{0D108BD9-81ED-4DB2-BD59-A6C34878D82A}">
                    <a16:rowId xmlns:a16="http://schemas.microsoft.com/office/drawing/2014/main" val="4176926983"/>
                  </a:ext>
                </a:extLst>
              </a:tr>
              <a:tr h="1366750">
                <a:tc>
                  <a:txBody>
                    <a:bodyPr/>
                    <a:lstStyle/>
                    <a:p>
                      <a:pPr marL="85725" marR="198120">
                        <a:lnSpc>
                          <a:spcPct val="100000"/>
                        </a:lnSpc>
                        <a:spcBef>
                          <a:spcPts val="530"/>
                        </a:spcBef>
                        <a:spcAft>
                          <a:spcPts val="0"/>
                        </a:spcAft>
                      </a:pPr>
                      <a:r>
                        <a:rPr lang="id-ID" sz="1000">
                          <a:effectLst/>
                        </a:rPr>
                        <a:t>Melaksanakan</a:t>
                      </a:r>
                      <a:r>
                        <a:rPr lang="id-ID" sz="1000" spc="20">
                          <a:effectLst/>
                        </a:rPr>
                        <a:t> </a:t>
                      </a:r>
                      <a:r>
                        <a:rPr lang="id-ID" sz="1000">
                          <a:effectLst/>
                        </a:rPr>
                        <a:t>Pengesahan</a:t>
                      </a:r>
                      <a:r>
                        <a:rPr lang="id-ID" sz="1000" spc="5">
                          <a:effectLst/>
                        </a:rPr>
                        <a:t> </a:t>
                      </a:r>
                      <a:r>
                        <a:rPr lang="id-ID" sz="1000">
                          <a:effectLst/>
                        </a:rPr>
                        <a:t>PerKaba</a:t>
                      </a:r>
                      <a:r>
                        <a:rPr lang="id-ID" sz="1000" spc="65">
                          <a:effectLst/>
                        </a:rPr>
                        <a:t> </a:t>
                      </a:r>
                      <a:r>
                        <a:rPr lang="id-ID" sz="1000">
                          <a:effectLst/>
                        </a:rPr>
                        <a:t>Tentang</a:t>
                      </a:r>
                      <a:r>
                        <a:rPr lang="id-ID" sz="1000" spc="65">
                          <a:effectLst/>
                        </a:rPr>
                        <a:t> </a:t>
                      </a:r>
                      <a:r>
                        <a:rPr lang="id-ID" sz="1000">
                          <a:effectLst/>
                        </a:rPr>
                        <a:t>Dalam mendukung klinik terapung melalui kolaborasi antara Ditpolairud Polda Sumsel dengan Pemda setempat dalam rangka meningkatkan pelayanan kesehatan masyarakat di wilayah perairan</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marL="342900" lvl="0" indent="-342900">
                        <a:spcBef>
                          <a:spcPts val="480"/>
                        </a:spcBef>
                        <a:spcAft>
                          <a:spcPts val="0"/>
                        </a:spcAft>
                        <a:buSzPts val="1000"/>
                        <a:buFont typeface="Arial" panose="020B0604020202020204" pitchFamily="34" charset="0"/>
                        <a:buChar char="•"/>
                      </a:pPr>
                      <a:r>
                        <a:rPr lang="id-ID" sz="1000" spc="-5" dirty="0">
                          <a:effectLst/>
                        </a:rPr>
                        <a:t>Pengiriman</a:t>
                      </a:r>
                      <a:r>
                        <a:rPr lang="id-ID" sz="1000" spc="-30" dirty="0">
                          <a:effectLst/>
                        </a:rPr>
                        <a:t> </a:t>
                      </a:r>
                      <a:r>
                        <a:rPr lang="id-ID" sz="1000" spc="-5" dirty="0">
                          <a:effectLst/>
                        </a:rPr>
                        <a:t>Surat</a:t>
                      </a:r>
                      <a:r>
                        <a:rPr lang="id-ID" sz="1000" spc="-30" dirty="0">
                          <a:effectLst/>
                        </a:rPr>
                        <a:t> </a:t>
                      </a:r>
                      <a:r>
                        <a:rPr lang="id-ID" sz="1000" dirty="0">
                          <a:effectLst/>
                        </a:rPr>
                        <a:t>Undangan</a:t>
                      </a:r>
                      <a:endParaRPr lang="en-US" sz="1000" dirty="0">
                        <a:effectLst/>
                      </a:endParaRPr>
                    </a:p>
                    <a:p>
                      <a:pPr marL="342900" lvl="0" indent="-342900">
                        <a:spcBef>
                          <a:spcPts val="45"/>
                        </a:spcBef>
                        <a:spcAft>
                          <a:spcPts val="0"/>
                        </a:spcAft>
                        <a:buSzPts val="1000"/>
                        <a:buFont typeface="Arial" panose="020B0604020202020204" pitchFamily="34" charset="0"/>
                        <a:buChar char="•"/>
                      </a:pPr>
                      <a:r>
                        <a:rPr lang="id-ID" sz="1000" spc="-5" dirty="0">
                          <a:effectLst/>
                        </a:rPr>
                        <a:t>Penyiapan</a:t>
                      </a:r>
                      <a:r>
                        <a:rPr lang="id-ID" sz="1000" spc="-35" dirty="0">
                          <a:effectLst/>
                        </a:rPr>
                        <a:t> </a:t>
                      </a:r>
                      <a:r>
                        <a:rPr lang="id-ID" sz="1000" dirty="0">
                          <a:effectLst/>
                        </a:rPr>
                        <a:t>Sarana</a:t>
                      </a:r>
                      <a:r>
                        <a:rPr lang="id-ID" sz="1000" spc="-35" dirty="0">
                          <a:effectLst/>
                        </a:rPr>
                        <a:t> </a:t>
                      </a:r>
                      <a:r>
                        <a:rPr lang="id-ID" sz="1000" dirty="0">
                          <a:effectLst/>
                        </a:rPr>
                        <a:t>&amp;</a:t>
                      </a:r>
                      <a:r>
                        <a:rPr lang="id-ID" sz="1000" spc="-30" dirty="0">
                          <a:effectLst/>
                        </a:rPr>
                        <a:t> </a:t>
                      </a:r>
                      <a:r>
                        <a:rPr lang="id-ID" sz="1000" dirty="0">
                          <a:effectLst/>
                        </a:rPr>
                        <a:t>Prasarana</a:t>
                      </a:r>
                      <a:endParaRPr lang="en-US" sz="1000" dirty="0">
                        <a:effectLst/>
                      </a:endParaRPr>
                    </a:p>
                    <a:p>
                      <a:pPr marL="342900" lvl="0" indent="-342900">
                        <a:spcBef>
                          <a:spcPts val="45"/>
                        </a:spcBef>
                        <a:spcAft>
                          <a:spcPts val="0"/>
                        </a:spcAft>
                        <a:buSzPts val="1000"/>
                        <a:buFont typeface="Arial" panose="020B0604020202020204" pitchFamily="34" charset="0"/>
                        <a:buChar char="•"/>
                      </a:pPr>
                      <a:r>
                        <a:rPr lang="id-ID" sz="1000" spc="-5" dirty="0">
                          <a:effectLst/>
                        </a:rPr>
                        <a:t>Penyiapan</a:t>
                      </a:r>
                      <a:r>
                        <a:rPr lang="id-ID" sz="1000" spc="-35" dirty="0">
                          <a:effectLst/>
                        </a:rPr>
                        <a:t> </a:t>
                      </a:r>
                      <a:r>
                        <a:rPr lang="id-ID" sz="1000" spc="-5" dirty="0">
                          <a:effectLst/>
                        </a:rPr>
                        <a:t>materi</a:t>
                      </a:r>
                      <a:r>
                        <a:rPr lang="id-ID" sz="1000" spc="-35" dirty="0">
                          <a:effectLst/>
                        </a:rPr>
                        <a:t> </a:t>
                      </a:r>
                      <a:r>
                        <a:rPr lang="id-ID" sz="1000" dirty="0">
                          <a:effectLst/>
                        </a:rPr>
                        <a:t>Sosialisasi</a:t>
                      </a:r>
                      <a:endParaRPr lang="en-US" sz="1000" dirty="0">
                        <a:effectLst/>
                      </a:endParaRPr>
                    </a:p>
                    <a:p>
                      <a:pPr marL="342900" lvl="0" indent="-342900">
                        <a:spcBef>
                          <a:spcPts val="40"/>
                        </a:spcBef>
                        <a:spcAft>
                          <a:spcPts val="0"/>
                        </a:spcAft>
                        <a:buSzPts val="1000"/>
                        <a:buFont typeface="Arial" panose="020B0604020202020204" pitchFamily="34" charset="0"/>
                        <a:buChar char="•"/>
                      </a:pPr>
                      <a:r>
                        <a:rPr lang="id-ID" sz="1000" spc="-5" dirty="0">
                          <a:effectLst/>
                        </a:rPr>
                        <a:t>Pelaksanaan</a:t>
                      </a:r>
                      <a:r>
                        <a:rPr lang="id-ID" sz="1000" spc="-20" dirty="0">
                          <a:effectLst/>
                        </a:rPr>
                        <a:t> </a:t>
                      </a:r>
                      <a:r>
                        <a:rPr lang="id-ID" sz="1000" spc="-5" dirty="0">
                          <a:effectLst/>
                        </a:rPr>
                        <a:t>sosialisasi</a:t>
                      </a:r>
                      <a:endParaRPr lang="en-US" sz="1000" dirty="0">
                        <a:effectLst/>
                      </a:endParaRPr>
                    </a:p>
                    <a:p>
                      <a:pPr marL="116840" marR="190500" indent="-116840" algn="just">
                        <a:spcAft>
                          <a:spcPts val="0"/>
                        </a:spcAft>
                        <a:tabLst>
                          <a:tab pos="133350" algn="l"/>
                        </a:tabLst>
                      </a:pPr>
                      <a:r>
                        <a:rPr lang="id-ID" sz="1000" dirty="0">
                          <a:effectLst/>
                        </a:rPr>
                        <a:t> </a:t>
                      </a:r>
                      <a:endParaRPr lang="en-US" sz="1000" dirty="0">
                        <a:effectLst/>
                        <a:latin typeface="Arial MT"/>
                        <a:ea typeface="Arial MT"/>
                        <a:cs typeface="Arial MT"/>
                      </a:endParaRPr>
                    </a:p>
                  </a:txBody>
                  <a:tcPr marL="34167" marR="34167" marT="0" marB="0"/>
                </a:tc>
                <a:tc>
                  <a:txBody>
                    <a:bodyPr/>
                    <a:lstStyle/>
                    <a:p>
                      <a:pPr marR="190500" algn="ctr">
                        <a:spcAft>
                          <a:spcPts val="0"/>
                        </a:spcAft>
                      </a:pPr>
                      <a:r>
                        <a:rPr lang="en-US" sz="1000" dirty="0">
                          <a:effectLst/>
                        </a:rPr>
                        <a:t>Surat </a:t>
                      </a:r>
                      <a:r>
                        <a:rPr lang="en-US" sz="1000" dirty="0" err="1">
                          <a:effectLst/>
                        </a:rPr>
                        <a:t>edaran</a:t>
                      </a:r>
                      <a:endParaRPr lang="en-US" sz="1000" dirty="0">
                        <a:effectLst/>
                        <a:latin typeface="Arial MT"/>
                        <a:ea typeface="Arial MT"/>
                        <a:cs typeface="Arial MT"/>
                      </a:endParaRPr>
                    </a:p>
                  </a:txBody>
                  <a:tcPr marL="34167" marR="34167" marT="0" marB="0"/>
                </a:tc>
                <a:tc>
                  <a:txBody>
                    <a:bodyPr/>
                    <a:lstStyle/>
                    <a:p>
                      <a:pPr>
                        <a:spcAft>
                          <a:spcPts val="0"/>
                        </a:spcAft>
                      </a:pPr>
                      <a:r>
                        <a:rPr lang="en-US" sz="1000" spc="-35">
                          <a:effectLst/>
                        </a:rPr>
                        <a:t>DES  </a:t>
                      </a:r>
                      <a:r>
                        <a:rPr lang="id-ID" sz="1000">
                          <a:effectLst/>
                        </a:rPr>
                        <a:t>2024</a:t>
                      </a:r>
                      <a:endParaRPr lang="en-US" sz="1000">
                        <a:effectLst/>
                      </a:endParaRPr>
                    </a:p>
                    <a:p>
                      <a:pPr marR="190500" algn="ctr">
                        <a:spcAft>
                          <a:spcPts val="0"/>
                        </a:spcAft>
                      </a:pPr>
                      <a:r>
                        <a:rPr lang="id-ID" sz="1000">
                          <a:effectLst/>
                        </a:rPr>
                        <a:t> </a:t>
                      </a:r>
                      <a:endParaRPr lang="en-US" sz="1000">
                        <a:effectLst/>
                        <a:latin typeface="Arial MT"/>
                        <a:ea typeface="Arial MT"/>
                        <a:cs typeface="Arial MT"/>
                      </a:endParaRPr>
                    </a:p>
                  </a:txBody>
                  <a:tcPr marL="34167" marR="34167" marT="0" marB="0"/>
                </a:tc>
                <a:tc>
                  <a:txBody>
                    <a:bodyPr/>
                    <a:lstStyle/>
                    <a:p>
                      <a:pPr>
                        <a:spcAft>
                          <a:spcPts val="0"/>
                        </a:spcAft>
                        <a:tabLst>
                          <a:tab pos="133350" algn="l"/>
                          <a:tab pos="1504950" algn="l"/>
                          <a:tab pos="2764155" algn="l"/>
                        </a:tabLst>
                      </a:pPr>
                      <a:r>
                        <a:rPr lang="en-US" sz="1000">
                          <a:effectLst/>
                        </a:rPr>
                        <a:t>Dir Polair</a:t>
                      </a:r>
                    </a:p>
                    <a:p>
                      <a:pPr>
                        <a:spcAft>
                          <a:spcPts val="0"/>
                        </a:spcAft>
                        <a:tabLst>
                          <a:tab pos="133350" algn="l"/>
                          <a:tab pos="1504950" algn="l"/>
                          <a:tab pos="2764155" algn="l"/>
                        </a:tabLst>
                      </a:pPr>
                      <a:r>
                        <a:rPr lang="en-US" sz="1000">
                          <a:effectLst/>
                        </a:rPr>
                        <a:t>Kasubdit</a:t>
                      </a:r>
                    </a:p>
                    <a:p>
                      <a:pPr marR="190500">
                        <a:spcAft>
                          <a:spcPts val="0"/>
                        </a:spcAft>
                      </a:pPr>
                      <a:r>
                        <a:rPr lang="en-US" sz="1000">
                          <a:effectLst/>
                        </a:rPr>
                        <a:t>Staf</a:t>
                      </a:r>
                      <a:endParaRPr lang="en-US" sz="1000">
                        <a:effectLst/>
                        <a:latin typeface="Arial MT"/>
                        <a:ea typeface="Arial MT"/>
                        <a:cs typeface="Arial MT"/>
                      </a:endParaRPr>
                    </a:p>
                  </a:txBody>
                  <a:tcPr marL="34167" marR="34167" marT="0" marB="0"/>
                </a:tc>
                <a:extLst>
                  <a:ext uri="{0D108BD9-81ED-4DB2-BD59-A6C34878D82A}">
                    <a16:rowId xmlns:a16="http://schemas.microsoft.com/office/drawing/2014/main" val="24078842"/>
                  </a:ext>
                </a:extLst>
              </a:tr>
              <a:tr h="2083535">
                <a:tc>
                  <a:txBody>
                    <a:bodyPr/>
                    <a:lstStyle/>
                    <a:p>
                      <a:pPr marL="65405">
                        <a:spcBef>
                          <a:spcPts val="515"/>
                        </a:spcBef>
                        <a:spcAft>
                          <a:spcPts val="0"/>
                        </a:spcAft>
                      </a:pPr>
                      <a:r>
                        <a:rPr lang="id-ID" sz="1000">
                          <a:effectLst/>
                        </a:rPr>
                        <a:t>Penyusunan</a:t>
                      </a:r>
                      <a:r>
                        <a:rPr lang="id-ID" sz="1000" spc="40">
                          <a:effectLst/>
                        </a:rPr>
                        <a:t> </a:t>
                      </a:r>
                      <a:r>
                        <a:rPr lang="id-ID" sz="1000">
                          <a:effectLst/>
                        </a:rPr>
                        <a:t>Tambahan</a:t>
                      </a:r>
                      <a:r>
                        <a:rPr lang="id-ID" sz="1000" spc="40">
                          <a:effectLst/>
                        </a:rPr>
                        <a:t> </a:t>
                      </a:r>
                      <a:r>
                        <a:rPr lang="id-ID" sz="1000">
                          <a:effectLst/>
                        </a:rPr>
                        <a:t>Anggaran</a:t>
                      </a:r>
                      <a:r>
                        <a:rPr lang="id-ID" sz="1000" spc="5">
                          <a:effectLst/>
                        </a:rPr>
                        <a:t> </a:t>
                      </a:r>
                      <a:r>
                        <a:rPr lang="id-ID" sz="1000">
                          <a:effectLst/>
                        </a:rPr>
                        <a:t>Dalam mendukung klinik terapung melalui kolaborasi antara Ditpolairud Polda Sumsel dengan Pemda setempat dalam rangka meningkatkan pelayanan kesehatan masyarakat di wilayah perairan,</a:t>
                      </a:r>
                      <a:r>
                        <a:rPr lang="id-ID" sz="1000" spc="5">
                          <a:effectLst/>
                        </a:rPr>
                        <a:t> </a:t>
                      </a:r>
                      <a:r>
                        <a:rPr lang="id-ID" sz="1000" spc="-5">
                          <a:effectLst/>
                        </a:rPr>
                        <a:t>Pengadaan </a:t>
                      </a:r>
                      <a:r>
                        <a:rPr lang="id-ID" sz="1000">
                          <a:effectLst/>
                        </a:rPr>
                        <a:t> Sarana &amp;</a:t>
                      </a:r>
                      <a:r>
                        <a:rPr lang="id-ID" sz="1000" spc="5">
                          <a:effectLst/>
                        </a:rPr>
                        <a:t> </a:t>
                      </a:r>
                      <a:r>
                        <a:rPr lang="id-ID" sz="1000">
                          <a:effectLst/>
                        </a:rPr>
                        <a:t>Prasarana</a:t>
                      </a:r>
                      <a:r>
                        <a:rPr lang="id-ID" sz="1000" spc="30">
                          <a:effectLst/>
                        </a:rPr>
                        <a:t> </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marL="342900" lvl="0" indent="-342900" algn="just">
                        <a:spcBef>
                          <a:spcPts val="40"/>
                        </a:spcBef>
                        <a:spcAft>
                          <a:spcPts val="0"/>
                        </a:spcAft>
                        <a:buFont typeface="Arial" panose="020B0604020202020204" pitchFamily="34" charset="0"/>
                        <a:buChar char="•"/>
                      </a:pPr>
                      <a:r>
                        <a:rPr lang="id-ID" sz="1000" spc="-5">
                          <a:effectLst/>
                        </a:rPr>
                        <a:t>Penyusunan</a:t>
                      </a:r>
                      <a:r>
                        <a:rPr lang="id-ID" sz="1000" spc="-30">
                          <a:effectLst/>
                        </a:rPr>
                        <a:t> </a:t>
                      </a:r>
                      <a:r>
                        <a:rPr lang="id-ID" sz="1000" spc="-5">
                          <a:effectLst/>
                        </a:rPr>
                        <a:t>Kebutuhan</a:t>
                      </a:r>
                      <a:r>
                        <a:rPr lang="id-ID" sz="1000" spc="-25">
                          <a:effectLst/>
                        </a:rPr>
                        <a:t> </a:t>
                      </a:r>
                      <a:r>
                        <a:rPr lang="id-ID" sz="1000">
                          <a:effectLst/>
                        </a:rPr>
                        <a:t>Sarana</a:t>
                      </a:r>
                      <a:r>
                        <a:rPr lang="id-ID" sz="1000" spc="-40">
                          <a:effectLst/>
                        </a:rPr>
                        <a:t> </a:t>
                      </a:r>
                      <a:r>
                        <a:rPr lang="id-ID" sz="1000">
                          <a:effectLst/>
                        </a:rPr>
                        <a:t>&amp;</a:t>
                      </a:r>
                      <a:r>
                        <a:rPr lang="id-ID" sz="1000" spc="-35">
                          <a:effectLst/>
                        </a:rPr>
                        <a:t> </a:t>
                      </a:r>
                      <a:r>
                        <a:rPr lang="id-ID" sz="1000">
                          <a:effectLst/>
                        </a:rPr>
                        <a:t>Prasarana</a:t>
                      </a:r>
                      <a:endParaRPr lang="en-US" sz="1000">
                        <a:effectLst/>
                      </a:endParaRPr>
                    </a:p>
                    <a:p>
                      <a:pPr marL="342900" lvl="0" indent="-342900" algn="just">
                        <a:spcBef>
                          <a:spcPts val="45"/>
                        </a:spcBef>
                        <a:spcAft>
                          <a:spcPts val="0"/>
                        </a:spcAft>
                        <a:buFont typeface="Arial" panose="020B0604020202020204" pitchFamily="34" charset="0"/>
                        <a:buChar char="•"/>
                      </a:pPr>
                      <a:r>
                        <a:rPr lang="id-ID" sz="1000" spc="-5">
                          <a:effectLst/>
                        </a:rPr>
                        <a:t>Alokasi</a:t>
                      </a:r>
                      <a:r>
                        <a:rPr lang="id-ID" sz="1000" spc="-20">
                          <a:effectLst/>
                        </a:rPr>
                        <a:t> </a:t>
                      </a:r>
                      <a:r>
                        <a:rPr lang="id-ID" sz="1000" spc="-5">
                          <a:effectLst/>
                        </a:rPr>
                        <a:t>anggaran</a:t>
                      </a:r>
                      <a:endParaRPr lang="en-US" sz="1000">
                        <a:effectLst/>
                      </a:endParaRPr>
                    </a:p>
                    <a:p>
                      <a:pPr marL="342900" lvl="0" indent="-342900" algn="just">
                        <a:spcBef>
                          <a:spcPts val="45"/>
                        </a:spcBef>
                        <a:spcAft>
                          <a:spcPts val="0"/>
                        </a:spcAft>
                        <a:buFont typeface="Arial" panose="020B0604020202020204" pitchFamily="34" charset="0"/>
                        <a:buChar char="•"/>
                      </a:pPr>
                      <a:r>
                        <a:rPr lang="id-ID" sz="1000" spc="-5">
                          <a:effectLst/>
                        </a:rPr>
                        <a:t>Pengesahan</a:t>
                      </a:r>
                      <a:r>
                        <a:rPr lang="id-ID" sz="1000" spc="-20">
                          <a:effectLst/>
                        </a:rPr>
                        <a:t> </a:t>
                      </a:r>
                      <a:r>
                        <a:rPr lang="id-ID" sz="1000" spc="-5">
                          <a:effectLst/>
                        </a:rPr>
                        <a:t>Anggaran</a:t>
                      </a:r>
                      <a:r>
                        <a:rPr lang="id-ID" sz="1000" spc="-20">
                          <a:effectLst/>
                        </a:rPr>
                        <a:t> </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marL="99695" marR="21590" algn="just">
                        <a:lnSpc>
                          <a:spcPct val="106000"/>
                        </a:lnSpc>
                        <a:spcAft>
                          <a:spcPts val="0"/>
                        </a:spcAft>
                      </a:pPr>
                      <a:r>
                        <a:rPr lang="en-US" sz="1000" spc="-5">
                          <a:effectLst/>
                        </a:rPr>
                        <a:t>M</a:t>
                      </a:r>
                      <a:r>
                        <a:rPr lang="id-ID" sz="1000" spc="-5">
                          <a:effectLst/>
                        </a:rPr>
                        <a:t>endukung klinik terapung melalui kolaborasi antara Ditpolairud Polda Sumsel dengan Pemda setempat dalam rangka meningkatkan pelayanan kesehatan masyarakat di wilayah perairan</a:t>
                      </a:r>
                      <a:r>
                        <a:rPr lang="id-ID" sz="1000" spc="-145">
                          <a:effectLst/>
                        </a:rPr>
                        <a:t> </a:t>
                      </a:r>
                      <a:endParaRPr lang="en-US" sz="1000">
                        <a:effectLst/>
                      </a:endParaRPr>
                    </a:p>
                    <a:p>
                      <a:pPr marR="190500" algn="ctr">
                        <a:spcAft>
                          <a:spcPts val="0"/>
                        </a:spcAft>
                      </a:pPr>
                      <a:r>
                        <a:rPr lang="en-US" sz="1000">
                          <a:effectLst/>
                        </a:rPr>
                        <a:t> </a:t>
                      </a:r>
                      <a:endParaRPr lang="en-US" sz="1000">
                        <a:effectLst/>
                        <a:latin typeface="Arial MT"/>
                        <a:ea typeface="Arial MT"/>
                        <a:cs typeface="Arial MT"/>
                      </a:endParaRPr>
                    </a:p>
                  </a:txBody>
                  <a:tcPr marL="34167" marR="34167" marT="0" marB="0"/>
                </a:tc>
                <a:tc>
                  <a:txBody>
                    <a:bodyPr/>
                    <a:lstStyle/>
                    <a:p>
                      <a:pPr>
                        <a:spcAft>
                          <a:spcPts val="0"/>
                        </a:spcAft>
                      </a:pPr>
                      <a:r>
                        <a:rPr lang="en-US" sz="1000" spc="-35">
                          <a:effectLst/>
                        </a:rPr>
                        <a:t>DES  </a:t>
                      </a:r>
                      <a:r>
                        <a:rPr lang="id-ID" sz="1000">
                          <a:effectLst/>
                        </a:rPr>
                        <a:t>2024</a:t>
                      </a:r>
                      <a:endParaRPr lang="en-US" sz="1000">
                        <a:effectLst/>
                      </a:endParaRPr>
                    </a:p>
                    <a:p>
                      <a:pPr marR="190500" algn="ctr">
                        <a:spcAft>
                          <a:spcPts val="0"/>
                        </a:spcAft>
                      </a:pPr>
                      <a:r>
                        <a:rPr lang="id-ID" sz="1000">
                          <a:effectLst/>
                        </a:rPr>
                        <a:t> </a:t>
                      </a:r>
                      <a:endParaRPr lang="en-US" sz="1000">
                        <a:effectLst/>
                        <a:latin typeface="Arial MT"/>
                        <a:ea typeface="Arial MT"/>
                        <a:cs typeface="Arial MT"/>
                      </a:endParaRPr>
                    </a:p>
                  </a:txBody>
                  <a:tcPr marL="34167" marR="34167" marT="0" marB="0"/>
                </a:tc>
                <a:tc>
                  <a:txBody>
                    <a:bodyPr/>
                    <a:lstStyle/>
                    <a:p>
                      <a:pPr>
                        <a:spcAft>
                          <a:spcPts val="0"/>
                        </a:spcAft>
                        <a:tabLst>
                          <a:tab pos="133350" algn="l"/>
                          <a:tab pos="1504950" algn="l"/>
                          <a:tab pos="2764155" algn="l"/>
                        </a:tabLst>
                      </a:pPr>
                      <a:r>
                        <a:rPr lang="en-US" sz="1000">
                          <a:effectLst/>
                        </a:rPr>
                        <a:t>Dir Polair</a:t>
                      </a:r>
                    </a:p>
                    <a:p>
                      <a:pPr>
                        <a:spcAft>
                          <a:spcPts val="0"/>
                        </a:spcAft>
                        <a:tabLst>
                          <a:tab pos="133350" algn="l"/>
                          <a:tab pos="1504950" algn="l"/>
                          <a:tab pos="2764155" algn="l"/>
                        </a:tabLst>
                      </a:pPr>
                      <a:r>
                        <a:rPr lang="en-US" sz="1000">
                          <a:effectLst/>
                        </a:rPr>
                        <a:t>Kasubdit</a:t>
                      </a:r>
                    </a:p>
                    <a:p>
                      <a:pPr marR="190500">
                        <a:spcAft>
                          <a:spcPts val="0"/>
                        </a:spcAft>
                      </a:pPr>
                      <a:r>
                        <a:rPr lang="en-US" sz="1000">
                          <a:effectLst/>
                        </a:rPr>
                        <a:t>Staf</a:t>
                      </a:r>
                      <a:endParaRPr lang="en-US" sz="1000">
                        <a:effectLst/>
                        <a:latin typeface="Arial MT"/>
                        <a:ea typeface="Arial MT"/>
                        <a:cs typeface="Arial MT"/>
                      </a:endParaRPr>
                    </a:p>
                  </a:txBody>
                  <a:tcPr marL="34167" marR="34167" marT="0" marB="0"/>
                </a:tc>
                <a:extLst>
                  <a:ext uri="{0D108BD9-81ED-4DB2-BD59-A6C34878D82A}">
                    <a16:rowId xmlns:a16="http://schemas.microsoft.com/office/drawing/2014/main" val="3205222217"/>
                  </a:ext>
                </a:extLst>
              </a:tr>
              <a:tr h="1974195">
                <a:tc>
                  <a:txBody>
                    <a:bodyPr/>
                    <a:lstStyle/>
                    <a:p>
                      <a:pPr marL="65405" marR="82550">
                        <a:spcBef>
                          <a:spcPts val="530"/>
                        </a:spcBef>
                        <a:spcAft>
                          <a:spcPts val="0"/>
                        </a:spcAft>
                      </a:pPr>
                      <a:r>
                        <a:rPr lang="id-ID" sz="1000">
                          <a:effectLst/>
                        </a:rPr>
                        <a:t> Pengajuan</a:t>
                      </a:r>
                      <a:r>
                        <a:rPr lang="id-ID" sz="1000" spc="5">
                          <a:effectLst/>
                        </a:rPr>
                        <a:t> </a:t>
                      </a:r>
                      <a:r>
                        <a:rPr lang="id-ID" sz="1000">
                          <a:effectLst/>
                        </a:rPr>
                        <a:t>Tambahan Anggaran</a:t>
                      </a:r>
                      <a:r>
                        <a:rPr lang="id-ID" sz="1000" spc="-185">
                          <a:effectLst/>
                        </a:rPr>
                        <a:t> </a:t>
                      </a:r>
                      <a:r>
                        <a:rPr lang="id-ID" sz="1000">
                          <a:effectLst/>
                        </a:rPr>
                        <a:t>Dalam mendukung klinik terapung melalui kolaborasi antara Ditpolairud Polda Sumsel dengan Pemda setempat dalam rangka meningkatkan pelayanan kesehatan masyarakat di wilayah perairan,</a:t>
                      </a:r>
                      <a:r>
                        <a:rPr lang="id-ID" sz="1000" spc="5">
                          <a:effectLst/>
                        </a:rPr>
                        <a:t> </a:t>
                      </a:r>
                      <a:r>
                        <a:rPr lang="id-ID" sz="1000">
                          <a:effectLst/>
                        </a:rPr>
                        <a:t>Pengadaan</a:t>
                      </a:r>
                      <a:r>
                        <a:rPr lang="id-ID" sz="1000" spc="20">
                          <a:effectLst/>
                        </a:rPr>
                        <a:t> </a:t>
                      </a:r>
                      <a:r>
                        <a:rPr lang="id-ID" sz="1000">
                          <a:effectLst/>
                        </a:rPr>
                        <a:t>Sarana</a:t>
                      </a:r>
                      <a:r>
                        <a:rPr lang="id-ID" sz="1000" spc="15">
                          <a:effectLst/>
                        </a:rPr>
                        <a:t> </a:t>
                      </a:r>
                      <a:r>
                        <a:rPr lang="id-ID" sz="1000">
                          <a:effectLst/>
                        </a:rPr>
                        <a:t>&amp;</a:t>
                      </a:r>
                      <a:r>
                        <a:rPr lang="id-ID" sz="1000" spc="5">
                          <a:effectLst/>
                        </a:rPr>
                        <a:t> </a:t>
                      </a:r>
                      <a:r>
                        <a:rPr lang="id-ID" sz="1000">
                          <a:effectLst/>
                        </a:rPr>
                        <a:t>Prasarana</a:t>
                      </a:r>
                      <a:r>
                        <a:rPr lang="id-ID" sz="1000" spc="30">
                          <a:effectLst/>
                        </a:rPr>
                        <a:t> </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34167" marR="34167" marT="0" marB="0"/>
                </a:tc>
                <a:tc>
                  <a:txBody>
                    <a:bodyPr/>
                    <a:lstStyle/>
                    <a:p>
                      <a:pPr marL="342900" marR="19050" lvl="0" indent="-342900">
                        <a:lnSpc>
                          <a:spcPct val="106000"/>
                        </a:lnSpc>
                        <a:spcAft>
                          <a:spcPts val="0"/>
                        </a:spcAft>
                        <a:buFont typeface="Arial" panose="020B0604020202020204" pitchFamily="34" charset="0"/>
                        <a:buChar char="•"/>
                        <a:tabLst>
                          <a:tab pos="120650" algn="l"/>
                        </a:tabLst>
                      </a:pPr>
                      <a:r>
                        <a:rPr lang="id-ID" sz="1000" spc="-5">
                          <a:effectLst/>
                        </a:rPr>
                        <a:t>Analisis</a:t>
                      </a:r>
                      <a:r>
                        <a:rPr lang="id-ID" sz="1000" spc="-35">
                          <a:effectLst/>
                        </a:rPr>
                        <a:t> </a:t>
                      </a:r>
                      <a:r>
                        <a:rPr lang="id-ID" sz="1000" spc="-5">
                          <a:effectLst/>
                        </a:rPr>
                        <a:t>Pengajuan</a:t>
                      </a:r>
                      <a:r>
                        <a:rPr lang="id-ID" sz="1000" spc="-30">
                          <a:effectLst/>
                        </a:rPr>
                        <a:t> </a:t>
                      </a:r>
                      <a:r>
                        <a:rPr lang="id-ID" sz="1000">
                          <a:effectLst/>
                        </a:rPr>
                        <a:t>Anggaran</a:t>
                      </a:r>
                      <a:r>
                        <a:rPr lang="id-ID" sz="1000" spc="-40">
                          <a:effectLst/>
                        </a:rPr>
                        <a:t> </a:t>
                      </a:r>
                      <a:r>
                        <a:rPr lang="id-ID" sz="1000">
                          <a:effectLst/>
                        </a:rPr>
                        <a:t>dari</a:t>
                      </a:r>
                      <a:r>
                        <a:rPr lang="id-ID" sz="1000" spc="-140">
                          <a:effectLst/>
                        </a:rPr>
                        <a:t> </a:t>
                      </a:r>
                      <a:r>
                        <a:rPr lang="en-US" sz="1000">
                          <a:effectLst/>
                        </a:rPr>
                        <a:t>Ditpolairud</a:t>
                      </a:r>
                    </a:p>
                    <a:p>
                      <a:pPr marL="342900" marR="19050" lvl="0" indent="-342900">
                        <a:spcAft>
                          <a:spcPts val="0"/>
                        </a:spcAft>
                        <a:buFont typeface="Arial" panose="020B0604020202020204" pitchFamily="34" charset="0"/>
                        <a:buChar char="•"/>
                        <a:tabLst>
                          <a:tab pos="120650" algn="l"/>
                        </a:tabLst>
                      </a:pPr>
                      <a:r>
                        <a:rPr lang="id-ID" sz="1000" spc="-5">
                          <a:effectLst/>
                        </a:rPr>
                        <a:t>Alokasi</a:t>
                      </a:r>
                      <a:r>
                        <a:rPr lang="id-ID" sz="1000" spc="-20">
                          <a:effectLst/>
                        </a:rPr>
                        <a:t> </a:t>
                      </a:r>
                      <a:r>
                        <a:rPr lang="id-ID" sz="1000" spc="-5">
                          <a:effectLst/>
                        </a:rPr>
                        <a:t>anggaran</a:t>
                      </a:r>
                      <a:endParaRPr lang="en-US" sz="1000">
                        <a:effectLst/>
                      </a:endParaRPr>
                    </a:p>
                    <a:p>
                      <a:pPr marL="342900" marR="19050" lvl="0" indent="-342900" algn="just">
                        <a:spcAft>
                          <a:spcPts val="0"/>
                        </a:spcAft>
                        <a:buFont typeface="Arial" panose="020B0604020202020204" pitchFamily="34" charset="0"/>
                        <a:buChar char="•"/>
                        <a:tabLst>
                          <a:tab pos="120650" algn="l"/>
                        </a:tabLst>
                      </a:pPr>
                      <a:r>
                        <a:rPr lang="id-ID" sz="1000" spc="-5">
                          <a:effectLst/>
                        </a:rPr>
                        <a:t>Pengesahan</a:t>
                      </a:r>
                      <a:r>
                        <a:rPr lang="id-ID" sz="1000" spc="-35">
                          <a:effectLst/>
                        </a:rPr>
                        <a:t> </a:t>
                      </a:r>
                      <a:r>
                        <a:rPr lang="id-ID" sz="1000" spc="-5">
                          <a:effectLst/>
                        </a:rPr>
                        <a:t>Anggaran</a:t>
                      </a:r>
                      <a:r>
                        <a:rPr lang="id-ID" sz="1000" spc="-30">
                          <a:effectLst/>
                        </a:rPr>
                        <a:t> </a:t>
                      </a:r>
                      <a:endParaRPr lang="en-US" sz="1000">
                        <a:effectLst/>
                        <a:latin typeface="Arial MT"/>
                        <a:ea typeface="Arial MT"/>
                        <a:cs typeface="Arial MT"/>
                      </a:endParaRPr>
                    </a:p>
                  </a:txBody>
                  <a:tcPr marL="34167" marR="34167" marT="0" marB="0"/>
                </a:tc>
                <a:tc>
                  <a:txBody>
                    <a:bodyPr/>
                    <a:lstStyle/>
                    <a:p>
                      <a:pPr algn="just">
                        <a:spcAft>
                          <a:spcPts val="0"/>
                        </a:spcAft>
                      </a:pPr>
                      <a:r>
                        <a:rPr lang="id-ID" sz="1000" spc="-5">
                          <a:effectLst/>
                        </a:rPr>
                        <a:t>Anggaran Dalam mendukung klinik terapung melalui kolaborasi antara Ditpolairud Polda Sumsel dengan Pemda setempat dalam rangka meningkatkan pelayanan kesehatan masyarakat di wilayah perairan</a:t>
                      </a:r>
                      <a:r>
                        <a:rPr lang="id-ID" sz="1000" spc="-145">
                          <a:effectLst/>
                        </a:rPr>
                        <a:t> </a:t>
                      </a:r>
                      <a:endParaRPr lang="en-US" sz="1000">
                        <a:effectLst/>
                        <a:latin typeface="Arial MT"/>
                        <a:ea typeface="Arial MT"/>
                        <a:cs typeface="Arial MT"/>
                      </a:endParaRPr>
                    </a:p>
                  </a:txBody>
                  <a:tcPr marL="34167" marR="34167" marT="0" marB="0"/>
                </a:tc>
                <a:tc>
                  <a:txBody>
                    <a:bodyPr/>
                    <a:lstStyle/>
                    <a:p>
                      <a:pPr>
                        <a:spcAft>
                          <a:spcPts val="0"/>
                        </a:spcAft>
                      </a:pPr>
                      <a:r>
                        <a:rPr lang="en-US" sz="1000" spc="-35" dirty="0">
                          <a:effectLst/>
                        </a:rPr>
                        <a:t>DES  </a:t>
                      </a:r>
                      <a:r>
                        <a:rPr lang="id-ID" sz="1000" dirty="0">
                          <a:effectLst/>
                        </a:rPr>
                        <a:t>2024</a:t>
                      </a:r>
                      <a:endParaRPr lang="en-US" sz="1000" dirty="0">
                        <a:effectLst/>
                      </a:endParaRPr>
                    </a:p>
                    <a:p>
                      <a:pPr marR="190500" algn="ctr">
                        <a:spcAft>
                          <a:spcPts val="0"/>
                        </a:spcAft>
                      </a:pPr>
                      <a:r>
                        <a:rPr lang="id-ID" sz="1000" dirty="0">
                          <a:effectLst/>
                        </a:rPr>
                        <a:t> </a:t>
                      </a:r>
                      <a:endParaRPr lang="en-US" sz="1000" dirty="0">
                        <a:effectLst/>
                        <a:latin typeface="Arial MT"/>
                        <a:ea typeface="Arial MT"/>
                        <a:cs typeface="Arial MT"/>
                      </a:endParaRPr>
                    </a:p>
                  </a:txBody>
                  <a:tcPr marL="34167" marR="34167" marT="0" marB="0"/>
                </a:tc>
                <a:tc>
                  <a:txBody>
                    <a:bodyPr/>
                    <a:lstStyle/>
                    <a:p>
                      <a:pPr>
                        <a:spcAft>
                          <a:spcPts val="0"/>
                        </a:spcAft>
                        <a:tabLst>
                          <a:tab pos="133350" algn="l"/>
                          <a:tab pos="1504950" algn="l"/>
                          <a:tab pos="2764155" algn="l"/>
                        </a:tabLst>
                      </a:pPr>
                      <a:r>
                        <a:rPr lang="en-US" sz="1000" dirty="0">
                          <a:effectLst/>
                        </a:rPr>
                        <a:t>Dir </a:t>
                      </a:r>
                      <a:r>
                        <a:rPr lang="en-US" sz="1000" dirty="0" err="1">
                          <a:effectLst/>
                        </a:rPr>
                        <a:t>Polair</a:t>
                      </a:r>
                      <a:endParaRPr lang="en-US" sz="1000" dirty="0">
                        <a:effectLst/>
                      </a:endParaRPr>
                    </a:p>
                    <a:p>
                      <a:pPr>
                        <a:spcAft>
                          <a:spcPts val="0"/>
                        </a:spcAft>
                        <a:tabLst>
                          <a:tab pos="133350" algn="l"/>
                          <a:tab pos="1504950" algn="l"/>
                          <a:tab pos="2764155" algn="l"/>
                        </a:tabLst>
                      </a:pPr>
                      <a:r>
                        <a:rPr lang="en-US" sz="1000" dirty="0" err="1">
                          <a:effectLst/>
                        </a:rPr>
                        <a:t>Kasubdit</a:t>
                      </a:r>
                      <a:endParaRPr lang="en-US" sz="1000" dirty="0">
                        <a:effectLst/>
                      </a:endParaRPr>
                    </a:p>
                    <a:p>
                      <a:pPr marR="190500">
                        <a:spcAft>
                          <a:spcPts val="0"/>
                        </a:spcAft>
                      </a:pPr>
                      <a:r>
                        <a:rPr lang="en-US" sz="1000" dirty="0" err="1">
                          <a:effectLst/>
                        </a:rPr>
                        <a:t>Staf</a:t>
                      </a:r>
                      <a:endParaRPr lang="en-US" sz="1000" dirty="0">
                        <a:effectLst/>
                        <a:latin typeface="Arial MT"/>
                        <a:ea typeface="Arial MT"/>
                        <a:cs typeface="Arial MT"/>
                      </a:endParaRPr>
                    </a:p>
                  </a:txBody>
                  <a:tcPr marL="34167" marR="34167" marT="0" marB="0"/>
                </a:tc>
                <a:extLst>
                  <a:ext uri="{0D108BD9-81ED-4DB2-BD59-A6C34878D82A}">
                    <a16:rowId xmlns:a16="http://schemas.microsoft.com/office/drawing/2014/main" val="39702969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77730"/>
          </a:xfrm>
          <a:prstGeom prst="rect">
            <a:avLst/>
          </a:prstGeom>
        </p:spPr>
      </p:pic>
      <p:sp>
        <p:nvSpPr>
          <p:cNvPr id="3" name="object 3"/>
          <p:cNvSpPr txBox="1"/>
          <p:nvPr/>
        </p:nvSpPr>
        <p:spPr>
          <a:xfrm>
            <a:off x="444500" y="4064634"/>
            <a:ext cx="93853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A.</a:t>
            </a:r>
            <a:r>
              <a:rPr sz="1200" b="1" spc="330" dirty="0">
                <a:latin typeface="Times New Roman"/>
                <a:cs typeface="Times New Roman"/>
              </a:rPr>
              <a:t> </a:t>
            </a:r>
            <a:r>
              <a:rPr sz="1200" b="1" spc="-10" dirty="0">
                <a:latin typeface="Times New Roman"/>
                <a:cs typeface="Times New Roman"/>
              </a:rPr>
              <a:t>Promoters</a:t>
            </a:r>
            <a:endParaRPr sz="1200">
              <a:latin typeface="Times New Roman"/>
              <a:cs typeface="Times New Roman"/>
            </a:endParaRPr>
          </a:p>
        </p:txBody>
      </p:sp>
      <p:sp>
        <p:nvSpPr>
          <p:cNvPr id="4" name="object 4"/>
          <p:cNvSpPr txBox="1"/>
          <p:nvPr/>
        </p:nvSpPr>
        <p:spPr>
          <a:xfrm>
            <a:off x="673100" y="4349622"/>
            <a:ext cx="2894965" cy="1075690"/>
          </a:xfrm>
          <a:prstGeom prst="rect">
            <a:avLst/>
          </a:prstGeom>
        </p:spPr>
        <p:txBody>
          <a:bodyPr vert="horz" wrap="square" lIns="0" tIns="12065" rIns="0" bIns="0" rtlCol="0">
            <a:spAutoFit/>
          </a:bodyPr>
          <a:lstStyle/>
          <a:p>
            <a:pPr marL="12700" marR="5080" indent="373380" algn="just">
              <a:lnSpc>
                <a:spcPct val="143600"/>
              </a:lnSpc>
              <a:spcBef>
                <a:spcPts val="95"/>
              </a:spcBef>
            </a:pPr>
            <a:r>
              <a:rPr sz="1200" dirty="0">
                <a:latin typeface="Times New Roman"/>
                <a:cs typeface="Times New Roman"/>
              </a:rPr>
              <a:t>Promoters</a:t>
            </a:r>
            <a:r>
              <a:rPr sz="1200" spc="10" dirty="0">
                <a:latin typeface="Times New Roman"/>
                <a:cs typeface="Times New Roman"/>
              </a:rPr>
              <a:t> </a:t>
            </a:r>
            <a:r>
              <a:rPr sz="1200" dirty="0">
                <a:latin typeface="Times New Roman"/>
                <a:cs typeface="Times New Roman"/>
              </a:rPr>
              <a:t>adalah</a:t>
            </a:r>
            <a:r>
              <a:rPr sz="1200" spc="10" dirty="0">
                <a:latin typeface="Times New Roman"/>
                <a:cs typeface="Times New Roman"/>
              </a:rPr>
              <a:t> </a:t>
            </a:r>
            <a:r>
              <a:rPr sz="1200" dirty="0">
                <a:latin typeface="Times New Roman"/>
                <a:cs typeface="Times New Roman"/>
              </a:rPr>
              <a:t>kelompok</a:t>
            </a:r>
            <a:r>
              <a:rPr sz="1200" spc="15" dirty="0">
                <a:latin typeface="Times New Roman"/>
                <a:cs typeface="Times New Roman"/>
              </a:rPr>
              <a:t> </a:t>
            </a:r>
            <a:r>
              <a:rPr sz="1200" dirty="0">
                <a:latin typeface="Times New Roman"/>
                <a:cs typeface="Times New Roman"/>
              </a:rPr>
              <a:t>yang</a:t>
            </a:r>
            <a:r>
              <a:rPr sz="1200" spc="10" dirty="0">
                <a:latin typeface="Times New Roman"/>
                <a:cs typeface="Times New Roman"/>
              </a:rPr>
              <a:t> </a:t>
            </a:r>
            <a:r>
              <a:rPr sz="1200" spc="-10" dirty="0">
                <a:latin typeface="Times New Roman"/>
                <a:cs typeface="Times New Roman"/>
              </a:rPr>
              <a:t>sangat </a:t>
            </a:r>
            <a:r>
              <a:rPr sz="1200" dirty="0">
                <a:latin typeface="Times New Roman"/>
                <a:cs typeface="Times New Roman"/>
              </a:rPr>
              <a:t>mendukung</a:t>
            </a:r>
            <a:r>
              <a:rPr sz="1200" spc="-20" dirty="0">
                <a:latin typeface="Times New Roman"/>
                <a:cs typeface="Times New Roman"/>
              </a:rPr>
              <a:t> </a:t>
            </a:r>
            <a:r>
              <a:rPr sz="1200" dirty="0">
                <a:latin typeface="Times New Roman"/>
                <a:cs typeface="Times New Roman"/>
              </a:rPr>
              <a:t>dan</a:t>
            </a:r>
            <a:r>
              <a:rPr sz="1200" spc="-15" dirty="0">
                <a:latin typeface="Times New Roman"/>
                <a:cs typeface="Times New Roman"/>
              </a:rPr>
              <a:t> </a:t>
            </a:r>
            <a:r>
              <a:rPr sz="1200" dirty="0">
                <a:latin typeface="Times New Roman"/>
                <a:cs typeface="Times New Roman"/>
              </a:rPr>
              <a:t>berkomitmen</a:t>
            </a:r>
            <a:r>
              <a:rPr sz="1200" spc="-20" dirty="0">
                <a:latin typeface="Times New Roman"/>
                <a:cs typeface="Times New Roman"/>
              </a:rPr>
              <a:t> </a:t>
            </a:r>
            <a:r>
              <a:rPr sz="1200" dirty="0">
                <a:latin typeface="Times New Roman"/>
                <a:cs typeface="Times New Roman"/>
              </a:rPr>
              <a:t>terhadap</a:t>
            </a:r>
            <a:r>
              <a:rPr sz="1200" spc="-15" dirty="0">
                <a:latin typeface="Times New Roman"/>
                <a:cs typeface="Times New Roman"/>
              </a:rPr>
              <a:t> </a:t>
            </a:r>
            <a:r>
              <a:rPr sz="1200" spc="-10" dirty="0">
                <a:latin typeface="Times New Roman"/>
                <a:cs typeface="Times New Roman"/>
              </a:rPr>
              <a:t>sebuah </a:t>
            </a:r>
            <a:r>
              <a:rPr sz="1200" dirty="0">
                <a:latin typeface="Times New Roman"/>
                <a:cs typeface="Times New Roman"/>
              </a:rPr>
              <a:t>ide,</a:t>
            </a:r>
            <a:r>
              <a:rPr sz="1200" spc="70" dirty="0">
                <a:latin typeface="Times New Roman"/>
                <a:cs typeface="Times New Roman"/>
              </a:rPr>
              <a:t> </a:t>
            </a:r>
            <a:r>
              <a:rPr sz="1200" dirty="0">
                <a:latin typeface="Times New Roman"/>
                <a:cs typeface="Times New Roman"/>
              </a:rPr>
              <a:t>proyek,</a:t>
            </a:r>
            <a:r>
              <a:rPr sz="1200" spc="75" dirty="0">
                <a:latin typeface="Times New Roman"/>
                <a:cs typeface="Times New Roman"/>
              </a:rPr>
              <a:t> </a:t>
            </a:r>
            <a:r>
              <a:rPr sz="1200" dirty="0">
                <a:latin typeface="Times New Roman"/>
                <a:cs typeface="Times New Roman"/>
              </a:rPr>
              <a:t>atau</a:t>
            </a:r>
            <a:r>
              <a:rPr sz="1200" spc="70" dirty="0">
                <a:latin typeface="Times New Roman"/>
                <a:cs typeface="Times New Roman"/>
              </a:rPr>
              <a:t> </a:t>
            </a:r>
            <a:r>
              <a:rPr sz="1200" dirty="0">
                <a:latin typeface="Times New Roman"/>
                <a:cs typeface="Times New Roman"/>
              </a:rPr>
              <a:t>organisasi.</a:t>
            </a:r>
            <a:r>
              <a:rPr sz="1200" spc="80" dirty="0">
                <a:latin typeface="Times New Roman"/>
                <a:cs typeface="Times New Roman"/>
              </a:rPr>
              <a:t> </a:t>
            </a:r>
            <a:r>
              <a:rPr sz="1200" dirty="0">
                <a:latin typeface="Times New Roman"/>
                <a:cs typeface="Times New Roman"/>
              </a:rPr>
              <a:t>Mereka</a:t>
            </a:r>
            <a:r>
              <a:rPr sz="1200" spc="70" dirty="0">
                <a:latin typeface="Times New Roman"/>
                <a:cs typeface="Times New Roman"/>
              </a:rPr>
              <a:t> </a:t>
            </a:r>
            <a:r>
              <a:rPr sz="1200" spc="-10" dirty="0">
                <a:latin typeface="Times New Roman"/>
                <a:cs typeface="Times New Roman"/>
              </a:rPr>
              <a:t>memiliki </a:t>
            </a:r>
            <a:r>
              <a:rPr sz="1200" dirty="0">
                <a:latin typeface="Times New Roman"/>
                <a:cs typeface="Times New Roman"/>
              </a:rPr>
              <a:t>tingkat</a:t>
            </a:r>
            <a:r>
              <a:rPr sz="1200" spc="110" dirty="0">
                <a:latin typeface="Times New Roman"/>
                <a:cs typeface="Times New Roman"/>
              </a:rPr>
              <a:t>  </a:t>
            </a:r>
            <a:r>
              <a:rPr sz="1200" dirty="0">
                <a:latin typeface="Times New Roman"/>
                <a:cs typeface="Times New Roman"/>
              </a:rPr>
              <a:t>kepedulian</a:t>
            </a:r>
            <a:r>
              <a:rPr sz="1200" spc="110" dirty="0">
                <a:latin typeface="Times New Roman"/>
                <a:cs typeface="Times New Roman"/>
              </a:rPr>
              <a:t>  </a:t>
            </a:r>
            <a:r>
              <a:rPr sz="1200" dirty="0">
                <a:latin typeface="Times New Roman"/>
                <a:cs typeface="Times New Roman"/>
              </a:rPr>
              <a:t>dan</a:t>
            </a:r>
            <a:r>
              <a:rPr sz="1200" spc="114" dirty="0">
                <a:latin typeface="Times New Roman"/>
                <a:cs typeface="Times New Roman"/>
              </a:rPr>
              <a:t>  </a:t>
            </a:r>
            <a:r>
              <a:rPr sz="1200" dirty="0">
                <a:latin typeface="Times New Roman"/>
                <a:cs typeface="Times New Roman"/>
              </a:rPr>
              <a:t>keterlibatan</a:t>
            </a:r>
            <a:r>
              <a:rPr sz="1200" spc="105" dirty="0">
                <a:latin typeface="Times New Roman"/>
                <a:cs typeface="Times New Roman"/>
              </a:rPr>
              <a:t>  </a:t>
            </a:r>
            <a:r>
              <a:rPr sz="1200" spc="-10" dirty="0">
                <a:latin typeface="Times New Roman"/>
                <a:cs typeface="Times New Roman"/>
              </a:rPr>
              <a:t>tinggi,</a:t>
            </a:r>
            <a:endParaRPr sz="1200" dirty="0">
              <a:latin typeface="Times New Roman"/>
              <a:cs typeface="Times New Roman"/>
            </a:endParaRPr>
          </a:p>
        </p:txBody>
      </p:sp>
      <p:sp>
        <p:nvSpPr>
          <p:cNvPr id="5" name="object 5"/>
          <p:cNvSpPr txBox="1"/>
          <p:nvPr/>
        </p:nvSpPr>
        <p:spPr>
          <a:xfrm>
            <a:off x="673100" y="5401436"/>
            <a:ext cx="2896235" cy="1075690"/>
          </a:xfrm>
          <a:prstGeom prst="rect">
            <a:avLst/>
          </a:prstGeom>
        </p:spPr>
        <p:txBody>
          <a:bodyPr vert="horz" wrap="square" lIns="0" tIns="12065" rIns="0" bIns="0" rtlCol="0">
            <a:spAutoFit/>
          </a:bodyPr>
          <a:lstStyle/>
          <a:p>
            <a:pPr marL="12700" marR="5080" algn="just">
              <a:lnSpc>
                <a:spcPct val="143600"/>
              </a:lnSpc>
              <a:spcBef>
                <a:spcPts val="95"/>
              </a:spcBef>
            </a:pPr>
            <a:r>
              <a:rPr sz="1200" dirty="0">
                <a:latin typeface="Times New Roman"/>
                <a:cs typeface="Times New Roman"/>
              </a:rPr>
              <a:t>sehingga</a:t>
            </a:r>
            <a:r>
              <a:rPr sz="1200" spc="434" dirty="0">
                <a:latin typeface="Times New Roman"/>
                <a:cs typeface="Times New Roman"/>
              </a:rPr>
              <a:t>    </a:t>
            </a:r>
            <a:r>
              <a:rPr sz="1200" dirty="0">
                <a:latin typeface="Times New Roman"/>
                <a:cs typeface="Times New Roman"/>
              </a:rPr>
              <a:t>berperan</a:t>
            </a:r>
            <a:r>
              <a:rPr sz="1200" spc="440" dirty="0">
                <a:latin typeface="Times New Roman"/>
                <a:cs typeface="Times New Roman"/>
              </a:rPr>
              <a:t>    </a:t>
            </a:r>
            <a:r>
              <a:rPr sz="1200" dirty="0">
                <a:latin typeface="Times New Roman"/>
                <a:cs typeface="Times New Roman"/>
              </a:rPr>
              <a:t>aktif</a:t>
            </a:r>
            <a:r>
              <a:rPr sz="1200" spc="440" dirty="0">
                <a:latin typeface="Times New Roman"/>
                <a:cs typeface="Times New Roman"/>
              </a:rPr>
              <a:t>    </a:t>
            </a:r>
            <a:r>
              <a:rPr sz="1200" spc="-10" dirty="0">
                <a:latin typeface="Times New Roman"/>
                <a:cs typeface="Times New Roman"/>
              </a:rPr>
              <a:t>dalam </a:t>
            </a:r>
            <a:r>
              <a:rPr sz="1200" dirty="0">
                <a:latin typeface="Times New Roman"/>
                <a:cs typeface="Times New Roman"/>
              </a:rPr>
              <a:t>menyebarluaskan</a:t>
            </a:r>
            <a:r>
              <a:rPr sz="1200" spc="114" dirty="0">
                <a:latin typeface="Times New Roman"/>
                <a:cs typeface="Times New Roman"/>
              </a:rPr>
              <a:t>  </a:t>
            </a:r>
            <a:r>
              <a:rPr sz="1200" dirty="0">
                <a:latin typeface="Times New Roman"/>
                <a:cs typeface="Times New Roman"/>
              </a:rPr>
              <a:t>informasi</a:t>
            </a:r>
            <a:r>
              <a:rPr sz="1200" spc="120" dirty="0">
                <a:latin typeface="Times New Roman"/>
                <a:cs typeface="Times New Roman"/>
              </a:rPr>
              <a:t>  </a:t>
            </a:r>
            <a:r>
              <a:rPr sz="1200" dirty="0">
                <a:latin typeface="Times New Roman"/>
                <a:cs typeface="Times New Roman"/>
              </a:rPr>
              <a:t>serta</a:t>
            </a:r>
            <a:r>
              <a:rPr sz="1200" spc="110" dirty="0">
                <a:latin typeface="Times New Roman"/>
                <a:cs typeface="Times New Roman"/>
              </a:rPr>
              <a:t>  </a:t>
            </a:r>
            <a:r>
              <a:rPr sz="1200" spc="-10" dirty="0">
                <a:latin typeface="Times New Roman"/>
                <a:cs typeface="Times New Roman"/>
              </a:rPr>
              <a:t>mengajak </a:t>
            </a:r>
            <a:r>
              <a:rPr sz="1200" dirty="0">
                <a:latin typeface="Times New Roman"/>
                <a:cs typeface="Times New Roman"/>
              </a:rPr>
              <a:t>orang</a:t>
            </a:r>
            <a:r>
              <a:rPr sz="1200" spc="40" dirty="0">
                <a:latin typeface="Times New Roman"/>
                <a:cs typeface="Times New Roman"/>
              </a:rPr>
              <a:t> </a:t>
            </a:r>
            <a:r>
              <a:rPr sz="1200" dirty="0">
                <a:latin typeface="Times New Roman"/>
                <a:cs typeface="Times New Roman"/>
              </a:rPr>
              <a:t>lain</a:t>
            </a:r>
            <a:r>
              <a:rPr sz="1200" spc="45" dirty="0">
                <a:latin typeface="Times New Roman"/>
                <a:cs typeface="Times New Roman"/>
              </a:rPr>
              <a:t> </a:t>
            </a:r>
            <a:r>
              <a:rPr sz="1200" dirty="0">
                <a:latin typeface="Times New Roman"/>
                <a:cs typeface="Times New Roman"/>
              </a:rPr>
              <a:t>untuk</a:t>
            </a:r>
            <a:r>
              <a:rPr sz="1200" spc="50" dirty="0">
                <a:latin typeface="Times New Roman"/>
                <a:cs typeface="Times New Roman"/>
              </a:rPr>
              <a:t> </a:t>
            </a:r>
            <a:r>
              <a:rPr sz="1200" dirty="0">
                <a:latin typeface="Times New Roman"/>
                <a:cs typeface="Times New Roman"/>
              </a:rPr>
              <a:t>terlibat.</a:t>
            </a:r>
            <a:r>
              <a:rPr sz="1200" spc="50" dirty="0">
                <a:latin typeface="Times New Roman"/>
                <a:cs typeface="Times New Roman"/>
              </a:rPr>
              <a:t> </a:t>
            </a:r>
            <a:r>
              <a:rPr sz="1200" dirty="0">
                <a:latin typeface="Times New Roman"/>
                <a:cs typeface="Times New Roman"/>
              </a:rPr>
              <a:t>Promoters</a:t>
            </a:r>
            <a:r>
              <a:rPr sz="1200" spc="45" dirty="0">
                <a:latin typeface="Times New Roman"/>
                <a:cs typeface="Times New Roman"/>
              </a:rPr>
              <a:t> </a:t>
            </a:r>
            <a:r>
              <a:rPr sz="1200" spc="-10" dirty="0">
                <a:latin typeface="Times New Roman"/>
                <a:cs typeface="Times New Roman"/>
              </a:rPr>
              <a:t>umumnya </a:t>
            </a:r>
            <a:r>
              <a:rPr sz="1200" dirty="0">
                <a:latin typeface="Times New Roman"/>
                <a:cs typeface="Times New Roman"/>
              </a:rPr>
              <a:t>memiliki</a:t>
            </a:r>
            <a:r>
              <a:rPr sz="1200" spc="280" dirty="0">
                <a:latin typeface="Times New Roman"/>
                <a:cs typeface="Times New Roman"/>
              </a:rPr>
              <a:t> </a:t>
            </a:r>
            <a:r>
              <a:rPr sz="1200" dirty="0">
                <a:latin typeface="Times New Roman"/>
                <a:cs typeface="Times New Roman"/>
              </a:rPr>
              <a:t>loyalitas</a:t>
            </a:r>
            <a:r>
              <a:rPr sz="1200" spc="280" dirty="0">
                <a:latin typeface="Times New Roman"/>
                <a:cs typeface="Times New Roman"/>
              </a:rPr>
              <a:t> </a:t>
            </a:r>
            <a:r>
              <a:rPr sz="1200" dirty="0">
                <a:latin typeface="Times New Roman"/>
                <a:cs typeface="Times New Roman"/>
              </a:rPr>
              <a:t>yang</a:t>
            </a:r>
            <a:r>
              <a:rPr sz="1200" spc="280" dirty="0">
                <a:latin typeface="Times New Roman"/>
                <a:cs typeface="Times New Roman"/>
              </a:rPr>
              <a:t> </a:t>
            </a:r>
            <a:r>
              <a:rPr sz="1200" dirty="0">
                <a:latin typeface="Times New Roman"/>
                <a:cs typeface="Times New Roman"/>
              </a:rPr>
              <a:t>kuat</a:t>
            </a:r>
            <a:r>
              <a:rPr sz="1200" spc="280" dirty="0">
                <a:latin typeface="Times New Roman"/>
                <a:cs typeface="Times New Roman"/>
              </a:rPr>
              <a:t> </a:t>
            </a:r>
            <a:r>
              <a:rPr sz="1200" dirty="0">
                <a:latin typeface="Times New Roman"/>
                <a:cs typeface="Times New Roman"/>
              </a:rPr>
              <a:t>dan</a:t>
            </a:r>
            <a:r>
              <a:rPr sz="1200" spc="280" dirty="0">
                <a:latin typeface="Times New Roman"/>
                <a:cs typeface="Times New Roman"/>
              </a:rPr>
              <a:t> </a:t>
            </a:r>
            <a:r>
              <a:rPr sz="1200" spc="-10" dirty="0">
                <a:latin typeface="Times New Roman"/>
                <a:cs typeface="Times New Roman"/>
              </a:rPr>
              <a:t>cenderung</a:t>
            </a:r>
            <a:endParaRPr sz="1200">
              <a:latin typeface="Times New Roman"/>
              <a:cs typeface="Times New Roman"/>
            </a:endParaRPr>
          </a:p>
        </p:txBody>
      </p:sp>
      <p:sp>
        <p:nvSpPr>
          <p:cNvPr id="6" name="object 6"/>
          <p:cNvSpPr txBox="1"/>
          <p:nvPr/>
        </p:nvSpPr>
        <p:spPr>
          <a:xfrm>
            <a:off x="673100" y="6452996"/>
            <a:ext cx="2893695" cy="1339215"/>
          </a:xfrm>
          <a:prstGeom prst="rect">
            <a:avLst/>
          </a:prstGeom>
        </p:spPr>
        <p:txBody>
          <a:bodyPr vert="horz" wrap="square" lIns="0" tIns="11430" rIns="0" bIns="0" rtlCol="0">
            <a:spAutoFit/>
          </a:bodyPr>
          <a:lstStyle/>
          <a:p>
            <a:pPr marL="12700" marR="5080" algn="just">
              <a:lnSpc>
                <a:spcPct val="143800"/>
              </a:lnSpc>
              <a:spcBef>
                <a:spcPts val="90"/>
              </a:spcBef>
            </a:pPr>
            <a:r>
              <a:rPr sz="1200" dirty="0">
                <a:latin typeface="Times New Roman"/>
                <a:cs typeface="Times New Roman"/>
              </a:rPr>
              <a:t>memberikan</a:t>
            </a:r>
            <a:r>
              <a:rPr sz="1200" spc="229" dirty="0">
                <a:latin typeface="Times New Roman"/>
                <a:cs typeface="Times New Roman"/>
              </a:rPr>
              <a:t>   </a:t>
            </a:r>
            <a:r>
              <a:rPr sz="1200" dirty="0">
                <a:latin typeface="Times New Roman"/>
                <a:cs typeface="Times New Roman"/>
              </a:rPr>
              <a:t>pengaruh</a:t>
            </a:r>
            <a:r>
              <a:rPr sz="1200" spc="240" dirty="0">
                <a:latin typeface="Times New Roman"/>
                <a:cs typeface="Times New Roman"/>
              </a:rPr>
              <a:t>   </a:t>
            </a:r>
            <a:r>
              <a:rPr sz="1200" dirty="0">
                <a:latin typeface="Times New Roman"/>
                <a:cs typeface="Times New Roman"/>
              </a:rPr>
              <a:t>positif</a:t>
            </a:r>
            <a:r>
              <a:rPr sz="1200" spc="495" dirty="0">
                <a:latin typeface="Times New Roman"/>
                <a:cs typeface="Times New Roman"/>
              </a:rPr>
              <a:t>  </a:t>
            </a:r>
            <a:r>
              <a:rPr sz="1200" spc="-10" dirty="0">
                <a:latin typeface="Times New Roman"/>
                <a:cs typeface="Times New Roman"/>
              </a:rPr>
              <a:t>terhadap lingkungan</a:t>
            </a:r>
            <a:r>
              <a:rPr sz="1200" spc="-25" dirty="0">
                <a:latin typeface="Times New Roman"/>
                <a:cs typeface="Times New Roman"/>
              </a:rPr>
              <a:t> </a:t>
            </a:r>
            <a:r>
              <a:rPr sz="1200" spc="-10" dirty="0">
                <a:latin typeface="Times New Roman"/>
                <a:cs typeface="Times New Roman"/>
              </a:rPr>
              <a:t>sekitarnya,</a:t>
            </a:r>
            <a:r>
              <a:rPr sz="1200" spc="-20" dirty="0">
                <a:latin typeface="Times New Roman"/>
                <a:cs typeface="Times New Roman"/>
              </a:rPr>
              <a:t> </a:t>
            </a:r>
            <a:r>
              <a:rPr sz="1200" spc="-10" dirty="0">
                <a:latin typeface="Times New Roman"/>
                <a:cs typeface="Times New Roman"/>
              </a:rPr>
              <a:t>memotivasi</a:t>
            </a:r>
            <a:r>
              <a:rPr sz="1200" spc="-20" dirty="0">
                <a:latin typeface="Times New Roman"/>
                <a:cs typeface="Times New Roman"/>
              </a:rPr>
              <a:t> </a:t>
            </a:r>
            <a:r>
              <a:rPr sz="1200" spc="-10" dirty="0">
                <a:latin typeface="Times New Roman"/>
                <a:cs typeface="Times New Roman"/>
              </a:rPr>
              <a:t>anggota</a:t>
            </a:r>
            <a:r>
              <a:rPr sz="1200" spc="-25" dirty="0">
                <a:latin typeface="Times New Roman"/>
                <a:cs typeface="Times New Roman"/>
              </a:rPr>
              <a:t> tim </a:t>
            </a:r>
            <a:r>
              <a:rPr sz="1200" dirty="0">
                <a:latin typeface="Times New Roman"/>
                <a:cs typeface="Times New Roman"/>
              </a:rPr>
              <a:t>lain,</a:t>
            </a:r>
            <a:r>
              <a:rPr sz="1200" spc="409" dirty="0">
                <a:latin typeface="Times New Roman"/>
                <a:cs typeface="Times New Roman"/>
              </a:rPr>
              <a:t> </a:t>
            </a:r>
            <a:r>
              <a:rPr sz="1200" dirty="0">
                <a:latin typeface="Times New Roman"/>
                <a:cs typeface="Times New Roman"/>
              </a:rPr>
              <a:t>dan</a:t>
            </a:r>
            <a:r>
              <a:rPr sz="1200" spc="415" dirty="0">
                <a:latin typeface="Times New Roman"/>
                <a:cs typeface="Times New Roman"/>
              </a:rPr>
              <a:t> </a:t>
            </a:r>
            <a:r>
              <a:rPr sz="1200" dirty="0">
                <a:latin typeface="Times New Roman"/>
                <a:cs typeface="Times New Roman"/>
              </a:rPr>
              <a:t>mempertahankan</a:t>
            </a:r>
            <a:r>
              <a:rPr sz="1200" spc="415" dirty="0">
                <a:latin typeface="Times New Roman"/>
                <a:cs typeface="Times New Roman"/>
              </a:rPr>
              <a:t> </a:t>
            </a:r>
            <a:r>
              <a:rPr sz="1200" dirty="0">
                <a:latin typeface="Times New Roman"/>
                <a:cs typeface="Times New Roman"/>
              </a:rPr>
              <a:t>tujuan</a:t>
            </a:r>
            <a:r>
              <a:rPr sz="1200" spc="415" dirty="0">
                <a:latin typeface="Times New Roman"/>
                <a:cs typeface="Times New Roman"/>
              </a:rPr>
              <a:t> </a:t>
            </a:r>
            <a:r>
              <a:rPr sz="1200" dirty="0">
                <a:latin typeface="Times New Roman"/>
                <a:cs typeface="Times New Roman"/>
              </a:rPr>
              <a:t>atau</a:t>
            </a:r>
            <a:r>
              <a:rPr sz="1200" spc="415" dirty="0">
                <a:latin typeface="Times New Roman"/>
                <a:cs typeface="Times New Roman"/>
              </a:rPr>
              <a:t> </a:t>
            </a:r>
            <a:r>
              <a:rPr sz="1200" spc="-20" dirty="0">
                <a:latin typeface="Times New Roman"/>
                <a:cs typeface="Times New Roman"/>
              </a:rPr>
              <a:t>visi </a:t>
            </a:r>
            <a:r>
              <a:rPr sz="1200" dirty="0">
                <a:latin typeface="Times New Roman"/>
                <a:cs typeface="Times New Roman"/>
              </a:rPr>
              <a:t>organisasi.</a:t>
            </a:r>
            <a:r>
              <a:rPr sz="1200" spc="320" dirty="0">
                <a:latin typeface="Times New Roman"/>
                <a:cs typeface="Times New Roman"/>
              </a:rPr>
              <a:t> </a:t>
            </a:r>
            <a:r>
              <a:rPr sz="1200" dirty="0">
                <a:latin typeface="Times New Roman"/>
                <a:cs typeface="Times New Roman"/>
              </a:rPr>
              <a:t>Mereka</a:t>
            </a:r>
            <a:r>
              <a:rPr sz="1200" spc="310" dirty="0">
                <a:latin typeface="Times New Roman"/>
                <a:cs typeface="Times New Roman"/>
              </a:rPr>
              <a:t> </a:t>
            </a:r>
            <a:r>
              <a:rPr sz="1200" dirty="0">
                <a:latin typeface="Times New Roman"/>
                <a:cs typeface="Times New Roman"/>
              </a:rPr>
              <a:t>sering</a:t>
            </a:r>
            <a:r>
              <a:rPr sz="1200" spc="315" dirty="0">
                <a:latin typeface="Times New Roman"/>
                <a:cs typeface="Times New Roman"/>
              </a:rPr>
              <a:t> </a:t>
            </a:r>
            <a:r>
              <a:rPr sz="1200" dirty="0">
                <a:latin typeface="Times New Roman"/>
                <a:cs typeface="Times New Roman"/>
              </a:rPr>
              <a:t>kali</a:t>
            </a:r>
            <a:r>
              <a:rPr sz="1200" spc="320" dirty="0">
                <a:latin typeface="Times New Roman"/>
                <a:cs typeface="Times New Roman"/>
              </a:rPr>
              <a:t> </a:t>
            </a:r>
            <a:r>
              <a:rPr sz="1200" dirty="0">
                <a:latin typeface="Times New Roman"/>
                <a:cs typeface="Times New Roman"/>
              </a:rPr>
              <a:t>menjadi</a:t>
            </a:r>
            <a:r>
              <a:rPr sz="1200" spc="320" dirty="0">
                <a:latin typeface="Times New Roman"/>
                <a:cs typeface="Times New Roman"/>
              </a:rPr>
              <a:t> </a:t>
            </a:r>
            <a:r>
              <a:rPr sz="1200" spc="-20" dirty="0">
                <a:latin typeface="Times New Roman"/>
                <a:cs typeface="Times New Roman"/>
              </a:rPr>
              <a:t>aset </a:t>
            </a:r>
            <a:r>
              <a:rPr sz="1200" dirty="0">
                <a:latin typeface="Times New Roman"/>
                <a:cs typeface="Times New Roman"/>
              </a:rPr>
              <a:t>penting</a:t>
            </a:r>
            <a:r>
              <a:rPr sz="1200" spc="300" dirty="0">
                <a:latin typeface="Times New Roman"/>
                <a:cs typeface="Times New Roman"/>
              </a:rPr>
              <a:t> </a:t>
            </a:r>
            <a:r>
              <a:rPr sz="1200" dirty="0">
                <a:latin typeface="Times New Roman"/>
                <a:cs typeface="Times New Roman"/>
              </a:rPr>
              <a:t>dalam</a:t>
            </a:r>
            <a:r>
              <a:rPr sz="1200" spc="300" dirty="0">
                <a:latin typeface="Times New Roman"/>
                <a:cs typeface="Times New Roman"/>
              </a:rPr>
              <a:t> </a:t>
            </a:r>
            <a:r>
              <a:rPr sz="1200" dirty="0">
                <a:latin typeface="Times New Roman"/>
                <a:cs typeface="Times New Roman"/>
              </a:rPr>
              <a:t>implementasi</a:t>
            </a:r>
            <a:r>
              <a:rPr sz="1200" spc="305" dirty="0">
                <a:latin typeface="Times New Roman"/>
                <a:cs typeface="Times New Roman"/>
              </a:rPr>
              <a:t> </a:t>
            </a:r>
            <a:r>
              <a:rPr sz="1200" dirty="0">
                <a:latin typeface="Times New Roman"/>
                <a:cs typeface="Times New Roman"/>
              </a:rPr>
              <a:t>perubahan</a:t>
            </a:r>
            <a:r>
              <a:rPr sz="1200" spc="300" dirty="0">
                <a:latin typeface="Times New Roman"/>
                <a:cs typeface="Times New Roman"/>
              </a:rPr>
              <a:t> </a:t>
            </a:r>
            <a:r>
              <a:rPr sz="1200" spc="-20" dirty="0">
                <a:latin typeface="Times New Roman"/>
                <a:cs typeface="Times New Roman"/>
              </a:rPr>
              <a:t>atau</a:t>
            </a:r>
            <a:endParaRPr sz="1200">
              <a:latin typeface="Times New Roman"/>
              <a:cs typeface="Times New Roman"/>
            </a:endParaRPr>
          </a:p>
        </p:txBody>
      </p:sp>
      <p:sp>
        <p:nvSpPr>
          <p:cNvPr id="7" name="object 7"/>
          <p:cNvSpPr txBox="1"/>
          <p:nvPr/>
        </p:nvSpPr>
        <p:spPr>
          <a:xfrm>
            <a:off x="1757691" y="7765541"/>
            <a:ext cx="1809114" cy="553085"/>
          </a:xfrm>
          <a:prstGeom prst="rect">
            <a:avLst/>
          </a:prstGeom>
        </p:spPr>
        <p:txBody>
          <a:bodyPr vert="horz" wrap="square" lIns="0" tIns="12700" rIns="0" bIns="0" rtlCol="0">
            <a:spAutoFit/>
          </a:bodyPr>
          <a:lstStyle/>
          <a:p>
            <a:pPr marL="12700" marR="5080" indent="28575">
              <a:lnSpc>
                <a:spcPct val="144200"/>
              </a:lnSpc>
              <a:spcBef>
                <a:spcPts val="100"/>
              </a:spcBef>
              <a:tabLst>
                <a:tab pos="635000" algn="l"/>
                <a:tab pos="962660" algn="l"/>
                <a:tab pos="1153160" algn="l"/>
                <a:tab pos="1574800" algn="l"/>
              </a:tabLst>
            </a:pPr>
            <a:r>
              <a:rPr sz="1200" spc="-10" dirty="0">
                <a:latin typeface="Times New Roman"/>
                <a:cs typeface="Times New Roman"/>
              </a:rPr>
              <a:t>karena</a:t>
            </a:r>
            <a:r>
              <a:rPr sz="1200" dirty="0">
                <a:latin typeface="Times New Roman"/>
                <a:cs typeface="Times New Roman"/>
              </a:rPr>
              <a:t>	</a:t>
            </a:r>
            <a:r>
              <a:rPr sz="1200" spc="-20" dirty="0">
                <a:latin typeface="Times New Roman"/>
                <a:cs typeface="Times New Roman"/>
              </a:rPr>
              <a:t>dapat</a:t>
            </a:r>
            <a:r>
              <a:rPr sz="1200" dirty="0">
                <a:latin typeface="Times New Roman"/>
                <a:cs typeface="Times New Roman"/>
              </a:rPr>
              <a:t>		</a:t>
            </a:r>
            <a:r>
              <a:rPr sz="1200" spc="-10" dirty="0">
                <a:latin typeface="Times New Roman"/>
                <a:cs typeface="Times New Roman"/>
              </a:rPr>
              <a:t>membantu pencapaian</a:t>
            </a:r>
            <a:r>
              <a:rPr sz="1200" dirty="0">
                <a:latin typeface="Times New Roman"/>
                <a:cs typeface="Times New Roman"/>
              </a:rPr>
              <a:t>	</a:t>
            </a:r>
            <a:r>
              <a:rPr sz="1200" spc="-10" dirty="0">
                <a:latin typeface="Times New Roman"/>
                <a:cs typeface="Times New Roman"/>
              </a:rPr>
              <a:t>target</a:t>
            </a:r>
            <a:r>
              <a:rPr sz="1200" dirty="0">
                <a:latin typeface="Times New Roman"/>
                <a:cs typeface="Times New Roman"/>
              </a:rPr>
              <a:t>	</a:t>
            </a:r>
            <a:r>
              <a:rPr sz="1200" spc="-25" dirty="0">
                <a:latin typeface="Times New Roman"/>
                <a:cs typeface="Times New Roman"/>
              </a:rPr>
              <a:t>dan</a:t>
            </a:r>
            <a:endParaRPr sz="1200">
              <a:latin typeface="Times New Roman"/>
              <a:cs typeface="Times New Roman"/>
            </a:endParaRPr>
          </a:p>
        </p:txBody>
      </p:sp>
      <p:sp>
        <p:nvSpPr>
          <p:cNvPr id="8" name="object 8"/>
          <p:cNvSpPr txBox="1"/>
          <p:nvPr/>
        </p:nvSpPr>
        <p:spPr>
          <a:xfrm>
            <a:off x="1652576" y="8372093"/>
            <a:ext cx="1913889" cy="208279"/>
          </a:xfrm>
          <a:prstGeom prst="rect">
            <a:avLst/>
          </a:prstGeom>
        </p:spPr>
        <p:txBody>
          <a:bodyPr vert="horz" wrap="square" lIns="0" tIns="12700" rIns="0" bIns="0" rtlCol="0">
            <a:spAutoFit/>
          </a:bodyPr>
          <a:lstStyle/>
          <a:p>
            <a:pPr marL="12700">
              <a:lnSpc>
                <a:spcPct val="100000"/>
              </a:lnSpc>
              <a:spcBef>
                <a:spcPts val="100"/>
              </a:spcBef>
              <a:tabLst>
                <a:tab pos="778510" algn="l"/>
                <a:tab pos="1409065" algn="l"/>
              </a:tabLst>
            </a:pPr>
            <a:r>
              <a:rPr sz="1200" spc="-10" dirty="0">
                <a:latin typeface="Times New Roman"/>
                <a:cs typeface="Times New Roman"/>
              </a:rPr>
              <a:t>dukungan</a:t>
            </a:r>
            <a:r>
              <a:rPr sz="1200" dirty="0">
                <a:latin typeface="Times New Roman"/>
                <a:cs typeface="Times New Roman"/>
              </a:rPr>
              <a:t>	</a:t>
            </a:r>
            <a:r>
              <a:rPr sz="1200" spc="-10" dirty="0">
                <a:latin typeface="Times New Roman"/>
                <a:cs typeface="Times New Roman"/>
              </a:rPr>
              <a:t>internal</a:t>
            </a:r>
            <a:r>
              <a:rPr sz="1200" dirty="0">
                <a:latin typeface="Times New Roman"/>
                <a:cs typeface="Times New Roman"/>
              </a:rPr>
              <a:t>	</a:t>
            </a:r>
            <a:r>
              <a:rPr sz="1200" spc="-10" dirty="0">
                <a:latin typeface="Times New Roman"/>
                <a:cs typeface="Times New Roman"/>
              </a:rPr>
              <a:t>maupun</a:t>
            </a:r>
            <a:endParaRPr sz="1200">
              <a:latin typeface="Times New Roman"/>
              <a:cs typeface="Times New Roman"/>
            </a:endParaRPr>
          </a:p>
        </p:txBody>
      </p:sp>
      <p:sp>
        <p:nvSpPr>
          <p:cNvPr id="9" name="object 9"/>
          <p:cNvSpPr txBox="1"/>
          <p:nvPr/>
        </p:nvSpPr>
        <p:spPr>
          <a:xfrm>
            <a:off x="673100" y="7765541"/>
            <a:ext cx="950594" cy="1078865"/>
          </a:xfrm>
          <a:prstGeom prst="rect">
            <a:avLst/>
          </a:prstGeom>
        </p:spPr>
        <p:txBody>
          <a:bodyPr vert="horz" wrap="square" lIns="0" tIns="12700" rIns="0" bIns="0" rtlCol="0">
            <a:spAutoFit/>
          </a:bodyPr>
          <a:lstStyle/>
          <a:p>
            <a:pPr marL="12700" marR="5080">
              <a:lnSpc>
                <a:spcPct val="143900"/>
              </a:lnSpc>
              <a:spcBef>
                <a:spcPts val="100"/>
              </a:spcBef>
              <a:tabLst>
                <a:tab pos="667385" algn="l"/>
              </a:tabLst>
            </a:pPr>
            <a:r>
              <a:rPr sz="1200" spc="-10" dirty="0">
                <a:latin typeface="Times New Roman"/>
                <a:cs typeface="Times New Roman"/>
              </a:rPr>
              <a:t>inisiatif</a:t>
            </a:r>
            <a:r>
              <a:rPr sz="1200" dirty="0">
                <a:latin typeface="Times New Roman"/>
                <a:cs typeface="Times New Roman"/>
              </a:rPr>
              <a:t>	</a:t>
            </a:r>
            <a:r>
              <a:rPr sz="1200" spc="-20" dirty="0">
                <a:latin typeface="Times New Roman"/>
                <a:cs typeface="Times New Roman"/>
              </a:rPr>
              <a:t>baru </a:t>
            </a:r>
            <a:r>
              <a:rPr sz="1200" spc="-10" dirty="0">
                <a:latin typeface="Times New Roman"/>
                <a:cs typeface="Times New Roman"/>
              </a:rPr>
              <a:t>mempercepat memobilisasi eksternal.</a:t>
            </a:r>
            <a:endParaRPr sz="1200">
              <a:latin typeface="Times New Roman"/>
              <a:cs typeface="Times New Roman"/>
            </a:endParaRPr>
          </a:p>
        </p:txBody>
      </p:sp>
      <p:sp>
        <p:nvSpPr>
          <p:cNvPr id="10" name="object 10"/>
          <p:cNvSpPr txBox="1"/>
          <p:nvPr/>
        </p:nvSpPr>
        <p:spPr>
          <a:xfrm>
            <a:off x="3993260" y="4064634"/>
            <a:ext cx="7448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B.</a:t>
            </a:r>
            <a:r>
              <a:rPr sz="1200" b="1" spc="385" dirty="0">
                <a:latin typeface="Times New Roman"/>
                <a:cs typeface="Times New Roman"/>
              </a:rPr>
              <a:t> </a:t>
            </a:r>
            <a:r>
              <a:rPr sz="1200" b="1" spc="-10" dirty="0">
                <a:latin typeface="Times New Roman"/>
                <a:cs typeface="Times New Roman"/>
              </a:rPr>
              <a:t>Latents</a:t>
            </a:r>
            <a:endParaRPr sz="1200">
              <a:latin typeface="Times New Roman"/>
              <a:cs typeface="Times New Roman"/>
            </a:endParaRPr>
          </a:p>
        </p:txBody>
      </p:sp>
      <p:sp>
        <p:nvSpPr>
          <p:cNvPr id="11" name="object 11"/>
          <p:cNvSpPr txBox="1"/>
          <p:nvPr/>
        </p:nvSpPr>
        <p:spPr>
          <a:xfrm>
            <a:off x="4221860" y="4349622"/>
            <a:ext cx="2894330" cy="3968750"/>
          </a:xfrm>
          <a:prstGeom prst="rect">
            <a:avLst/>
          </a:prstGeom>
        </p:spPr>
        <p:txBody>
          <a:bodyPr vert="horz" wrap="square" lIns="0" tIns="11430" rIns="0" bIns="0" rtlCol="0">
            <a:spAutoFit/>
          </a:bodyPr>
          <a:lstStyle/>
          <a:p>
            <a:pPr marL="12700" marR="5080" indent="373380" algn="just">
              <a:lnSpc>
                <a:spcPct val="143800"/>
              </a:lnSpc>
              <a:spcBef>
                <a:spcPts val="90"/>
              </a:spcBef>
            </a:pPr>
            <a:r>
              <a:rPr sz="1200" dirty="0">
                <a:latin typeface="Times New Roman"/>
                <a:cs typeface="Times New Roman"/>
              </a:rPr>
              <a:t>Latents</a:t>
            </a:r>
            <a:r>
              <a:rPr sz="1200" spc="210" dirty="0">
                <a:latin typeface="Times New Roman"/>
                <a:cs typeface="Times New Roman"/>
              </a:rPr>
              <a:t> </a:t>
            </a:r>
            <a:r>
              <a:rPr sz="1200" dirty="0">
                <a:latin typeface="Times New Roman"/>
                <a:cs typeface="Times New Roman"/>
              </a:rPr>
              <a:t>adalah</a:t>
            </a:r>
            <a:r>
              <a:rPr sz="1200" spc="204" dirty="0">
                <a:latin typeface="Times New Roman"/>
                <a:cs typeface="Times New Roman"/>
              </a:rPr>
              <a:t> </a:t>
            </a:r>
            <a:r>
              <a:rPr sz="1200" dirty="0">
                <a:latin typeface="Times New Roman"/>
                <a:cs typeface="Times New Roman"/>
              </a:rPr>
              <a:t>individu</a:t>
            </a:r>
            <a:r>
              <a:rPr sz="1200" spc="215" dirty="0">
                <a:latin typeface="Times New Roman"/>
                <a:cs typeface="Times New Roman"/>
              </a:rPr>
              <a:t> </a:t>
            </a:r>
            <a:r>
              <a:rPr sz="1200" dirty="0">
                <a:latin typeface="Times New Roman"/>
                <a:cs typeface="Times New Roman"/>
              </a:rPr>
              <a:t>atau</a:t>
            </a:r>
            <a:r>
              <a:rPr sz="1200" spc="204" dirty="0">
                <a:latin typeface="Times New Roman"/>
                <a:cs typeface="Times New Roman"/>
              </a:rPr>
              <a:t> </a:t>
            </a:r>
            <a:r>
              <a:rPr sz="1200" spc="-10" dirty="0">
                <a:latin typeface="Times New Roman"/>
                <a:cs typeface="Times New Roman"/>
              </a:rPr>
              <a:t>kelompok </a:t>
            </a:r>
            <a:r>
              <a:rPr sz="1200" dirty="0">
                <a:latin typeface="Times New Roman"/>
                <a:cs typeface="Times New Roman"/>
              </a:rPr>
              <a:t>dengan</a:t>
            </a:r>
            <a:r>
              <a:rPr sz="1200" spc="155" dirty="0">
                <a:latin typeface="Times New Roman"/>
                <a:cs typeface="Times New Roman"/>
              </a:rPr>
              <a:t> </a:t>
            </a:r>
            <a:r>
              <a:rPr sz="1200" dirty="0">
                <a:latin typeface="Times New Roman"/>
                <a:cs typeface="Times New Roman"/>
              </a:rPr>
              <a:t>potensi</a:t>
            </a:r>
            <a:r>
              <a:rPr sz="1200" spc="160" dirty="0">
                <a:latin typeface="Times New Roman"/>
                <a:cs typeface="Times New Roman"/>
              </a:rPr>
              <a:t> </a:t>
            </a:r>
            <a:r>
              <a:rPr sz="1200" dirty="0">
                <a:latin typeface="Times New Roman"/>
                <a:cs typeface="Times New Roman"/>
              </a:rPr>
              <a:t>dukungan</a:t>
            </a:r>
            <a:r>
              <a:rPr sz="1200" spc="160" dirty="0">
                <a:latin typeface="Times New Roman"/>
                <a:cs typeface="Times New Roman"/>
              </a:rPr>
              <a:t> </a:t>
            </a:r>
            <a:r>
              <a:rPr sz="1200" dirty="0">
                <a:latin typeface="Times New Roman"/>
                <a:cs typeface="Times New Roman"/>
              </a:rPr>
              <a:t>tinggi</a:t>
            </a:r>
            <a:r>
              <a:rPr sz="1200" spc="160" dirty="0">
                <a:latin typeface="Times New Roman"/>
                <a:cs typeface="Times New Roman"/>
              </a:rPr>
              <a:t> </a:t>
            </a:r>
            <a:r>
              <a:rPr sz="1200" dirty="0">
                <a:latin typeface="Times New Roman"/>
                <a:cs typeface="Times New Roman"/>
              </a:rPr>
              <a:t>tetapi</a:t>
            </a:r>
            <a:r>
              <a:rPr sz="1200" spc="160" dirty="0">
                <a:latin typeface="Times New Roman"/>
                <a:cs typeface="Times New Roman"/>
              </a:rPr>
              <a:t> </a:t>
            </a:r>
            <a:r>
              <a:rPr sz="1200" spc="-20" dirty="0">
                <a:latin typeface="Times New Roman"/>
                <a:cs typeface="Times New Roman"/>
              </a:rPr>
              <a:t>belum </a:t>
            </a:r>
            <a:r>
              <a:rPr sz="1200" dirty="0">
                <a:latin typeface="Times New Roman"/>
                <a:cs typeface="Times New Roman"/>
              </a:rPr>
              <a:t>termotivasi</a:t>
            </a:r>
            <a:r>
              <a:rPr sz="1200" spc="100" dirty="0">
                <a:latin typeface="Times New Roman"/>
                <a:cs typeface="Times New Roman"/>
              </a:rPr>
              <a:t>  </a:t>
            </a:r>
            <a:r>
              <a:rPr sz="1200" dirty="0">
                <a:latin typeface="Times New Roman"/>
                <a:cs typeface="Times New Roman"/>
              </a:rPr>
              <a:t>atau</a:t>
            </a:r>
            <a:r>
              <a:rPr sz="1200" spc="495" dirty="0">
                <a:latin typeface="Times New Roman"/>
                <a:cs typeface="Times New Roman"/>
              </a:rPr>
              <a:t> </a:t>
            </a:r>
            <a:r>
              <a:rPr sz="1200" dirty="0">
                <a:latin typeface="Times New Roman"/>
                <a:cs typeface="Times New Roman"/>
              </a:rPr>
              <a:t>aktif</a:t>
            </a:r>
            <a:r>
              <a:rPr sz="1200" spc="105" dirty="0">
                <a:latin typeface="Times New Roman"/>
                <a:cs typeface="Times New Roman"/>
              </a:rPr>
              <a:t>  </a:t>
            </a:r>
            <a:r>
              <a:rPr sz="1200" dirty="0">
                <a:latin typeface="Times New Roman"/>
                <a:cs typeface="Times New Roman"/>
              </a:rPr>
              <a:t>dalam</a:t>
            </a:r>
            <a:r>
              <a:rPr sz="1200" spc="495" dirty="0">
                <a:latin typeface="Times New Roman"/>
                <a:cs typeface="Times New Roman"/>
              </a:rPr>
              <a:t> </a:t>
            </a:r>
            <a:r>
              <a:rPr sz="1200" spc="-10" dirty="0">
                <a:latin typeface="Times New Roman"/>
                <a:cs typeface="Times New Roman"/>
              </a:rPr>
              <a:t>berkontribusi. </a:t>
            </a:r>
            <a:r>
              <a:rPr sz="1200" dirty="0">
                <a:latin typeface="Times New Roman"/>
                <a:cs typeface="Times New Roman"/>
              </a:rPr>
              <a:t>Mereka</a:t>
            </a:r>
            <a:r>
              <a:rPr sz="1200" spc="165" dirty="0">
                <a:latin typeface="Times New Roman"/>
                <a:cs typeface="Times New Roman"/>
              </a:rPr>
              <a:t> </a:t>
            </a:r>
            <a:r>
              <a:rPr sz="1200" dirty="0">
                <a:latin typeface="Times New Roman"/>
                <a:cs typeface="Times New Roman"/>
              </a:rPr>
              <a:t>mungkin</a:t>
            </a:r>
            <a:r>
              <a:rPr sz="1200" spc="165" dirty="0">
                <a:latin typeface="Times New Roman"/>
                <a:cs typeface="Times New Roman"/>
              </a:rPr>
              <a:t> </a:t>
            </a:r>
            <a:r>
              <a:rPr sz="1200" dirty="0">
                <a:latin typeface="Times New Roman"/>
                <a:cs typeface="Times New Roman"/>
              </a:rPr>
              <a:t>memiliki</a:t>
            </a:r>
            <a:r>
              <a:rPr sz="1200" spc="170" dirty="0">
                <a:latin typeface="Times New Roman"/>
                <a:cs typeface="Times New Roman"/>
              </a:rPr>
              <a:t> </a:t>
            </a:r>
            <a:r>
              <a:rPr sz="1200" dirty="0">
                <a:latin typeface="Times New Roman"/>
                <a:cs typeface="Times New Roman"/>
              </a:rPr>
              <a:t>pandangan</a:t>
            </a:r>
            <a:r>
              <a:rPr sz="1200" spc="165" dirty="0">
                <a:latin typeface="Times New Roman"/>
                <a:cs typeface="Times New Roman"/>
              </a:rPr>
              <a:t> </a:t>
            </a:r>
            <a:r>
              <a:rPr sz="1200" spc="-10" dirty="0">
                <a:latin typeface="Times New Roman"/>
                <a:cs typeface="Times New Roman"/>
              </a:rPr>
              <a:t>positif </a:t>
            </a:r>
            <a:r>
              <a:rPr sz="1200" dirty="0">
                <a:latin typeface="Times New Roman"/>
                <a:cs typeface="Times New Roman"/>
              </a:rPr>
              <a:t>atau</a:t>
            </a:r>
            <a:r>
              <a:rPr sz="1200" spc="445" dirty="0">
                <a:latin typeface="Times New Roman"/>
                <a:cs typeface="Times New Roman"/>
              </a:rPr>
              <a:t> </a:t>
            </a:r>
            <a:r>
              <a:rPr sz="1200" dirty="0">
                <a:latin typeface="Times New Roman"/>
                <a:cs typeface="Times New Roman"/>
              </a:rPr>
              <a:t>sejalan</a:t>
            </a:r>
            <a:r>
              <a:rPr sz="1200" spc="445" dirty="0">
                <a:latin typeface="Times New Roman"/>
                <a:cs typeface="Times New Roman"/>
              </a:rPr>
              <a:t> </a:t>
            </a:r>
            <a:r>
              <a:rPr sz="1200" dirty="0">
                <a:latin typeface="Times New Roman"/>
                <a:cs typeface="Times New Roman"/>
              </a:rPr>
              <a:t>dengan</a:t>
            </a:r>
            <a:r>
              <a:rPr sz="1200" spc="445" dirty="0">
                <a:latin typeface="Times New Roman"/>
                <a:cs typeface="Times New Roman"/>
              </a:rPr>
              <a:t> </a:t>
            </a:r>
            <a:r>
              <a:rPr sz="1200" dirty="0">
                <a:latin typeface="Times New Roman"/>
                <a:cs typeface="Times New Roman"/>
              </a:rPr>
              <a:t>ide</a:t>
            </a:r>
            <a:r>
              <a:rPr sz="1200" spc="445" dirty="0">
                <a:latin typeface="Times New Roman"/>
                <a:cs typeface="Times New Roman"/>
              </a:rPr>
              <a:t> </a:t>
            </a:r>
            <a:r>
              <a:rPr sz="1200" dirty="0">
                <a:latin typeface="Times New Roman"/>
                <a:cs typeface="Times New Roman"/>
              </a:rPr>
              <a:t>atau</a:t>
            </a:r>
            <a:r>
              <a:rPr sz="1200" spc="445" dirty="0">
                <a:latin typeface="Times New Roman"/>
                <a:cs typeface="Times New Roman"/>
              </a:rPr>
              <a:t> </a:t>
            </a:r>
            <a:r>
              <a:rPr sz="1200" dirty="0">
                <a:latin typeface="Times New Roman"/>
                <a:cs typeface="Times New Roman"/>
              </a:rPr>
              <a:t>proyek</a:t>
            </a:r>
            <a:r>
              <a:rPr sz="1200" spc="450" dirty="0">
                <a:latin typeface="Times New Roman"/>
                <a:cs typeface="Times New Roman"/>
              </a:rPr>
              <a:t> </a:t>
            </a:r>
            <a:r>
              <a:rPr sz="1200" spc="-20" dirty="0">
                <a:latin typeface="Times New Roman"/>
                <a:cs typeface="Times New Roman"/>
              </a:rPr>
              <a:t>yang </a:t>
            </a:r>
            <a:r>
              <a:rPr sz="1200" spc="-10" dirty="0">
                <a:latin typeface="Times New Roman"/>
                <a:cs typeface="Times New Roman"/>
              </a:rPr>
              <a:t>diperkenalkan,</a:t>
            </a:r>
            <a:r>
              <a:rPr sz="1200" spc="-50" dirty="0">
                <a:latin typeface="Times New Roman"/>
                <a:cs typeface="Times New Roman"/>
              </a:rPr>
              <a:t> </a:t>
            </a:r>
            <a:r>
              <a:rPr sz="1200" spc="-10" dirty="0">
                <a:latin typeface="Times New Roman"/>
                <a:cs typeface="Times New Roman"/>
              </a:rPr>
              <a:t>tetapi</a:t>
            </a:r>
            <a:r>
              <a:rPr sz="1200" spc="-45" dirty="0">
                <a:latin typeface="Times New Roman"/>
                <a:cs typeface="Times New Roman"/>
              </a:rPr>
              <a:t> </a:t>
            </a:r>
            <a:r>
              <a:rPr sz="1200" spc="-10" dirty="0">
                <a:latin typeface="Times New Roman"/>
                <a:cs typeface="Times New Roman"/>
              </a:rPr>
              <a:t>mereka</a:t>
            </a:r>
            <a:r>
              <a:rPr sz="1200" spc="-50" dirty="0">
                <a:latin typeface="Times New Roman"/>
                <a:cs typeface="Times New Roman"/>
              </a:rPr>
              <a:t> </a:t>
            </a:r>
            <a:r>
              <a:rPr sz="1200" spc="-10" dirty="0">
                <a:latin typeface="Times New Roman"/>
                <a:cs typeface="Times New Roman"/>
              </a:rPr>
              <a:t>belum</a:t>
            </a:r>
            <a:r>
              <a:rPr sz="1200" spc="-45" dirty="0">
                <a:latin typeface="Times New Roman"/>
                <a:cs typeface="Times New Roman"/>
              </a:rPr>
              <a:t> </a:t>
            </a:r>
            <a:r>
              <a:rPr sz="1200" spc="-10" dirty="0">
                <a:latin typeface="Times New Roman"/>
                <a:cs typeface="Times New Roman"/>
              </a:rPr>
              <a:t>mengambil </a:t>
            </a:r>
            <a:r>
              <a:rPr sz="1200" dirty="0">
                <a:latin typeface="Times New Roman"/>
                <a:cs typeface="Times New Roman"/>
              </a:rPr>
              <a:t>tindakan</a:t>
            </a:r>
            <a:r>
              <a:rPr sz="1200" spc="250" dirty="0">
                <a:latin typeface="Times New Roman"/>
                <a:cs typeface="Times New Roman"/>
              </a:rPr>
              <a:t> </a:t>
            </a:r>
            <a:r>
              <a:rPr sz="1200" dirty="0">
                <a:latin typeface="Times New Roman"/>
                <a:cs typeface="Times New Roman"/>
              </a:rPr>
              <a:t>atau</a:t>
            </a:r>
            <a:r>
              <a:rPr sz="1200" spc="245" dirty="0">
                <a:latin typeface="Times New Roman"/>
                <a:cs typeface="Times New Roman"/>
              </a:rPr>
              <a:t> </a:t>
            </a:r>
            <a:r>
              <a:rPr sz="1200" dirty="0">
                <a:latin typeface="Times New Roman"/>
                <a:cs typeface="Times New Roman"/>
              </a:rPr>
              <a:t>sikap</a:t>
            </a:r>
            <a:r>
              <a:rPr sz="1200" spc="254" dirty="0">
                <a:latin typeface="Times New Roman"/>
                <a:cs typeface="Times New Roman"/>
              </a:rPr>
              <a:t> </a:t>
            </a:r>
            <a:r>
              <a:rPr sz="1200" dirty="0">
                <a:latin typeface="Times New Roman"/>
                <a:cs typeface="Times New Roman"/>
              </a:rPr>
              <a:t>yang</a:t>
            </a:r>
            <a:r>
              <a:rPr sz="1200" spc="250" dirty="0">
                <a:latin typeface="Times New Roman"/>
                <a:cs typeface="Times New Roman"/>
              </a:rPr>
              <a:t> </a:t>
            </a:r>
            <a:r>
              <a:rPr sz="1200" dirty="0">
                <a:latin typeface="Times New Roman"/>
                <a:cs typeface="Times New Roman"/>
              </a:rPr>
              <a:t>mendukung</a:t>
            </a:r>
            <a:r>
              <a:rPr sz="1200" spc="245" dirty="0">
                <a:latin typeface="Times New Roman"/>
                <a:cs typeface="Times New Roman"/>
              </a:rPr>
              <a:t> </a:t>
            </a:r>
            <a:r>
              <a:rPr sz="1200" spc="-10" dirty="0">
                <a:latin typeface="Times New Roman"/>
                <a:cs typeface="Times New Roman"/>
              </a:rPr>
              <a:t>secara </a:t>
            </a:r>
            <a:r>
              <a:rPr sz="1200" dirty="0">
                <a:latin typeface="Times New Roman"/>
                <a:cs typeface="Times New Roman"/>
              </a:rPr>
              <a:t>langsung.</a:t>
            </a:r>
            <a:r>
              <a:rPr sz="1200" spc="110" dirty="0">
                <a:latin typeface="Times New Roman"/>
                <a:cs typeface="Times New Roman"/>
              </a:rPr>
              <a:t>  </a:t>
            </a:r>
            <a:r>
              <a:rPr sz="1200" dirty="0">
                <a:latin typeface="Times New Roman"/>
                <a:cs typeface="Times New Roman"/>
              </a:rPr>
              <a:t>Latents</a:t>
            </a:r>
            <a:r>
              <a:rPr sz="1200" spc="120" dirty="0">
                <a:latin typeface="Times New Roman"/>
                <a:cs typeface="Times New Roman"/>
              </a:rPr>
              <a:t>  </a:t>
            </a:r>
            <a:r>
              <a:rPr sz="1200" dirty="0">
                <a:latin typeface="Times New Roman"/>
                <a:cs typeface="Times New Roman"/>
              </a:rPr>
              <a:t>dapat</a:t>
            </a:r>
            <a:r>
              <a:rPr sz="1200" spc="114" dirty="0">
                <a:latin typeface="Times New Roman"/>
                <a:cs typeface="Times New Roman"/>
              </a:rPr>
              <a:t>  </a:t>
            </a:r>
            <a:r>
              <a:rPr sz="1200" dirty="0">
                <a:latin typeface="Times New Roman"/>
                <a:cs typeface="Times New Roman"/>
              </a:rPr>
              <a:t>diaktifkan</a:t>
            </a:r>
            <a:r>
              <a:rPr sz="1200" spc="114" dirty="0">
                <a:latin typeface="Times New Roman"/>
                <a:cs typeface="Times New Roman"/>
              </a:rPr>
              <a:t>  </a:t>
            </a:r>
            <a:r>
              <a:rPr sz="1200" spc="-10" dirty="0">
                <a:latin typeface="Times New Roman"/>
                <a:cs typeface="Times New Roman"/>
              </a:rPr>
              <a:t>dengan </a:t>
            </a:r>
            <a:r>
              <a:rPr sz="1200" dirty="0">
                <a:latin typeface="Times New Roman"/>
                <a:cs typeface="Times New Roman"/>
              </a:rPr>
              <a:t>pendekatan atau</a:t>
            </a:r>
            <a:r>
              <a:rPr sz="1200" spc="5" dirty="0">
                <a:latin typeface="Times New Roman"/>
                <a:cs typeface="Times New Roman"/>
              </a:rPr>
              <a:t> </a:t>
            </a:r>
            <a:r>
              <a:rPr sz="1200" dirty="0">
                <a:latin typeface="Times New Roman"/>
                <a:cs typeface="Times New Roman"/>
              </a:rPr>
              <a:t>motivasi yang</a:t>
            </a:r>
            <a:r>
              <a:rPr sz="1200" spc="-5" dirty="0">
                <a:latin typeface="Times New Roman"/>
                <a:cs typeface="Times New Roman"/>
              </a:rPr>
              <a:t> </a:t>
            </a:r>
            <a:r>
              <a:rPr sz="1200" dirty="0">
                <a:latin typeface="Times New Roman"/>
                <a:cs typeface="Times New Roman"/>
              </a:rPr>
              <a:t>tepat, </a:t>
            </a:r>
            <a:r>
              <a:rPr sz="1200" spc="-10" dirty="0">
                <a:latin typeface="Times New Roman"/>
                <a:cs typeface="Times New Roman"/>
              </a:rPr>
              <a:t>misalnya melalui</a:t>
            </a:r>
            <a:r>
              <a:rPr sz="1200" spc="-35" dirty="0">
                <a:latin typeface="Times New Roman"/>
                <a:cs typeface="Times New Roman"/>
              </a:rPr>
              <a:t> </a:t>
            </a:r>
            <a:r>
              <a:rPr sz="1200" spc="-10" dirty="0">
                <a:latin typeface="Times New Roman"/>
                <a:cs typeface="Times New Roman"/>
              </a:rPr>
              <a:t>sosialisasi</a:t>
            </a:r>
            <a:r>
              <a:rPr sz="1200" spc="-35" dirty="0">
                <a:latin typeface="Times New Roman"/>
                <a:cs typeface="Times New Roman"/>
              </a:rPr>
              <a:t> </a:t>
            </a:r>
            <a:r>
              <a:rPr sz="1200" spc="-10" dirty="0">
                <a:latin typeface="Times New Roman"/>
                <a:cs typeface="Times New Roman"/>
              </a:rPr>
              <a:t>atau</a:t>
            </a:r>
            <a:r>
              <a:rPr sz="1200" spc="-35" dirty="0">
                <a:latin typeface="Times New Roman"/>
                <a:cs typeface="Times New Roman"/>
              </a:rPr>
              <a:t> </a:t>
            </a:r>
            <a:r>
              <a:rPr sz="1200" spc="-10" dirty="0">
                <a:latin typeface="Times New Roman"/>
                <a:cs typeface="Times New Roman"/>
              </a:rPr>
              <a:t>pemberian</a:t>
            </a:r>
            <a:r>
              <a:rPr sz="1200" spc="-40" dirty="0">
                <a:latin typeface="Times New Roman"/>
                <a:cs typeface="Times New Roman"/>
              </a:rPr>
              <a:t> </a:t>
            </a:r>
            <a:r>
              <a:rPr sz="1200" spc="-10" dirty="0">
                <a:latin typeface="Times New Roman"/>
                <a:cs typeface="Times New Roman"/>
              </a:rPr>
              <a:t>insentif</a:t>
            </a:r>
            <a:r>
              <a:rPr sz="1200" spc="-45" dirty="0">
                <a:latin typeface="Times New Roman"/>
                <a:cs typeface="Times New Roman"/>
              </a:rPr>
              <a:t> </a:t>
            </a:r>
            <a:r>
              <a:rPr sz="1200" spc="-20" dirty="0">
                <a:latin typeface="Times New Roman"/>
                <a:cs typeface="Times New Roman"/>
              </a:rPr>
              <a:t>yang </a:t>
            </a:r>
            <a:r>
              <a:rPr sz="1200" dirty="0">
                <a:latin typeface="Times New Roman"/>
                <a:cs typeface="Times New Roman"/>
              </a:rPr>
              <a:t>relevan.</a:t>
            </a:r>
            <a:r>
              <a:rPr sz="1200" spc="155" dirty="0">
                <a:latin typeface="Times New Roman"/>
                <a:cs typeface="Times New Roman"/>
              </a:rPr>
              <a:t>  </a:t>
            </a:r>
            <a:r>
              <a:rPr sz="1200" dirty="0">
                <a:latin typeface="Times New Roman"/>
                <a:cs typeface="Times New Roman"/>
              </a:rPr>
              <a:t>Potensi</a:t>
            </a:r>
            <a:r>
              <a:rPr sz="1200" spc="165" dirty="0">
                <a:latin typeface="Times New Roman"/>
                <a:cs typeface="Times New Roman"/>
              </a:rPr>
              <a:t>  </a:t>
            </a:r>
            <a:r>
              <a:rPr sz="1200" dirty="0">
                <a:latin typeface="Times New Roman"/>
                <a:cs typeface="Times New Roman"/>
              </a:rPr>
              <a:t>dukungan</a:t>
            </a:r>
            <a:r>
              <a:rPr sz="1200" spc="155" dirty="0">
                <a:latin typeface="Times New Roman"/>
                <a:cs typeface="Times New Roman"/>
              </a:rPr>
              <a:t>  </a:t>
            </a:r>
            <a:r>
              <a:rPr sz="1200" dirty="0">
                <a:latin typeface="Times New Roman"/>
                <a:cs typeface="Times New Roman"/>
              </a:rPr>
              <a:t>dari</a:t>
            </a:r>
            <a:r>
              <a:rPr sz="1200" spc="160" dirty="0">
                <a:latin typeface="Times New Roman"/>
                <a:cs typeface="Times New Roman"/>
              </a:rPr>
              <a:t>  </a:t>
            </a:r>
            <a:r>
              <a:rPr sz="1200" spc="-10" dirty="0">
                <a:latin typeface="Times New Roman"/>
                <a:cs typeface="Times New Roman"/>
              </a:rPr>
              <a:t>kelompok </a:t>
            </a:r>
            <a:r>
              <a:rPr sz="1200" dirty="0">
                <a:latin typeface="Times New Roman"/>
                <a:cs typeface="Times New Roman"/>
              </a:rPr>
              <a:t>Latents</a:t>
            </a:r>
            <a:r>
              <a:rPr sz="1200" spc="240" dirty="0">
                <a:latin typeface="Times New Roman"/>
                <a:cs typeface="Times New Roman"/>
              </a:rPr>
              <a:t>  </a:t>
            </a:r>
            <a:r>
              <a:rPr sz="1200" dirty="0">
                <a:latin typeface="Times New Roman"/>
                <a:cs typeface="Times New Roman"/>
              </a:rPr>
              <a:t>sering</a:t>
            </a:r>
            <a:r>
              <a:rPr sz="1200" spc="250" dirty="0">
                <a:latin typeface="Times New Roman"/>
                <a:cs typeface="Times New Roman"/>
              </a:rPr>
              <a:t>  </a:t>
            </a:r>
            <a:r>
              <a:rPr sz="1200" dirty="0">
                <a:latin typeface="Times New Roman"/>
                <a:cs typeface="Times New Roman"/>
              </a:rPr>
              <a:t>kali</a:t>
            </a:r>
            <a:r>
              <a:rPr sz="1200" spc="250" dirty="0">
                <a:latin typeface="Times New Roman"/>
                <a:cs typeface="Times New Roman"/>
              </a:rPr>
              <a:t>  </a:t>
            </a:r>
            <a:r>
              <a:rPr sz="1200" dirty="0">
                <a:latin typeface="Times New Roman"/>
                <a:cs typeface="Times New Roman"/>
              </a:rPr>
              <a:t>menjadi</a:t>
            </a:r>
            <a:r>
              <a:rPr sz="1200" spc="240" dirty="0">
                <a:latin typeface="Times New Roman"/>
                <a:cs typeface="Times New Roman"/>
              </a:rPr>
              <a:t>  </a:t>
            </a:r>
            <a:r>
              <a:rPr sz="1200" dirty="0">
                <a:latin typeface="Times New Roman"/>
                <a:cs typeface="Times New Roman"/>
              </a:rPr>
              <a:t>target</a:t>
            </a:r>
            <a:r>
              <a:rPr sz="1200" spc="250" dirty="0">
                <a:latin typeface="Times New Roman"/>
                <a:cs typeface="Times New Roman"/>
              </a:rPr>
              <a:t>  </a:t>
            </a:r>
            <a:r>
              <a:rPr sz="1200" spc="-20" dirty="0">
                <a:latin typeface="Times New Roman"/>
                <a:cs typeface="Times New Roman"/>
              </a:rPr>
              <a:t>bagi </a:t>
            </a:r>
            <a:r>
              <a:rPr sz="1200" dirty="0">
                <a:latin typeface="Times New Roman"/>
                <a:cs typeface="Times New Roman"/>
              </a:rPr>
              <a:t>pemimpin</a:t>
            </a:r>
            <a:r>
              <a:rPr sz="1200" spc="120" dirty="0">
                <a:latin typeface="Times New Roman"/>
                <a:cs typeface="Times New Roman"/>
              </a:rPr>
              <a:t>  </a:t>
            </a:r>
            <a:r>
              <a:rPr sz="1200" dirty="0">
                <a:latin typeface="Times New Roman"/>
                <a:cs typeface="Times New Roman"/>
              </a:rPr>
              <a:t>proyek</a:t>
            </a:r>
            <a:r>
              <a:rPr sz="1200" spc="125" dirty="0">
                <a:latin typeface="Times New Roman"/>
                <a:cs typeface="Times New Roman"/>
              </a:rPr>
              <a:t>  </a:t>
            </a:r>
            <a:r>
              <a:rPr sz="1200" dirty="0">
                <a:latin typeface="Times New Roman"/>
                <a:cs typeface="Times New Roman"/>
              </a:rPr>
              <a:t>atau</a:t>
            </a:r>
            <a:r>
              <a:rPr sz="1200" spc="120" dirty="0">
                <a:latin typeface="Times New Roman"/>
                <a:cs typeface="Times New Roman"/>
              </a:rPr>
              <a:t>  </a:t>
            </a:r>
            <a:r>
              <a:rPr sz="1200" dirty="0">
                <a:latin typeface="Times New Roman"/>
                <a:cs typeface="Times New Roman"/>
              </a:rPr>
              <a:t>manajer</a:t>
            </a:r>
            <a:r>
              <a:rPr sz="1200" spc="120" dirty="0">
                <a:latin typeface="Times New Roman"/>
                <a:cs typeface="Times New Roman"/>
              </a:rPr>
              <a:t>  </a:t>
            </a:r>
            <a:r>
              <a:rPr sz="1200" spc="-10" dirty="0">
                <a:latin typeface="Times New Roman"/>
                <a:cs typeface="Times New Roman"/>
              </a:rPr>
              <a:t>perubahan </a:t>
            </a:r>
            <a:r>
              <a:rPr sz="1200" dirty="0">
                <a:latin typeface="Times New Roman"/>
                <a:cs typeface="Times New Roman"/>
              </a:rPr>
              <a:t>untuk</a:t>
            </a:r>
            <a:r>
              <a:rPr sz="1200" spc="200" dirty="0">
                <a:latin typeface="Times New Roman"/>
                <a:cs typeface="Times New Roman"/>
              </a:rPr>
              <a:t>  </a:t>
            </a:r>
            <a:r>
              <a:rPr sz="1200" dirty="0">
                <a:latin typeface="Times New Roman"/>
                <a:cs typeface="Times New Roman"/>
              </a:rPr>
              <a:t>meningkatkan</a:t>
            </a:r>
            <a:r>
              <a:rPr sz="1200" spc="200" dirty="0">
                <a:latin typeface="Times New Roman"/>
                <a:cs typeface="Times New Roman"/>
              </a:rPr>
              <a:t>  </a:t>
            </a:r>
            <a:r>
              <a:rPr sz="1200" dirty="0">
                <a:latin typeface="Times New Roman"/>
                <a:cs typeface="Times New Roman"/>
              </a:rPr>
              <a:t>partisipasi</a:t>
            </a:r>
            <a:r>
              <a:rPr sz="1200" spc="204" dirty="0">
                <a:latin typeface="Times New Roman"/>
                <a:cs typeface="Times New Roman"/>
              </a:rPr>
              <a:t>  </a:t>
            </a:r>
            <a:r>
              <a:rPr sz="1200" dirty="0">
                <a:latin typeface="Times New Roman"/>
                <a:cs typeface="Times New Roman"/>
              </a:rPr>
              <a:t>aktif</a:t>
            </a:r>
            <a:r>
              <a:rPr sz="1200" spc="195" dirty="0">
                <a:latin typeface="Times New Roman"/>
                <a:cs typeface="Times New Roman"/>
              </a:rPr>
              <a:t>  </a:t>
            </a:r>
            <a:r>
              <a:rPr sz="1200" spc="-25" dirty="0">
                <a:latin typeface="Times New Roman"/>
                <a:cs typeface="Times New Roman"/>
              </a:rPr>
              <a:t>dan </a:t>
            </a:r>
            <a:r>
              <a:rPr sz="1200" dirty="0">
                <a:latin typeface="Times New Roman"/>
                <a:cs typeface="Times New Roman"/>
              </a:rPr>
              <a:t>memperluas</a:t>
            </a:r>
            <a:r>
              <a:rPr sz="1200" spc="-45" dirty="0">
                <a:latin typeface="Times New Roman"/>
                <a:cs typeface="Times New Roman"/>
              </a:rPr>
              <a:t> </a:t>
            </a:r>
            <a:r>
              <a:rPr sz="1200" dirty="0">
                <a:latin typeface="Times New Roman"/>
                <a:cs typeface="Times New Roman"/>
              </a:rPr>
              <a:t>basis</a:t>
            </a:r>
            <a:r>
              <a:rPr sz="1200" spc="-45" dirty="0">
                <a:latin typeface="Times New Roman"/>
                <a:cs typeface="Times New Roman"/>
              </a:rPr>
              <a:t> </a:t>
            </a:r>
            <a:r>
              <a:rPr sz="1200" spc="-10" dirty="0">
                <a:latin typeface="Times New Roman"/>
                <a:cs typeface="Times New Roman"/>
              </a:rPr>
              <a:t>dukungan.</a:t>
            </a:r>
            <a:endParaRPr sz="1200">
              <a:latin typeface="Times New Roman"/>
              <a:cs typeface="Times New Roman"/>
            </a:endParaRPr>
          </a:p>
        </p:txBody>
      </p:sp>
      <p:sp>
        <p:nvSpPr>
          <p:cNvPr id="12" name="object 12"/>
          <p:cNvSpPr txBox="1"/>
          <p:nvPr/>
        </p:nvSpPr>
        <p:spPr>
          <a:xfrm>
            <a:off x="5535929" y="3188335"/>
            <a:ext cx="497205"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Times New Roman"/>
                <a:cs typeface="Times New Roman"/>
              </a:rPr>
              <a:t>TINGGI</a:t>
            </a:r>
            <a:endParaRPr sz="1000">
              <a:latin typeface="Times New Roman"/>
              <a:cs typeface="Times New Roman"/>
            </a:endParaRPr>
          </a:p>
        </p:txBody>
      </p:sp>
      <p:sp>
        <p:nvSpPr>
          <p:cNvPr id="13" name="object 13"/>
          <p:cNvSpPr txBox="1"/>
          <p:nvPr/>
        </p:nvSpPr>
        <p:spPr>
          <a:xfrm>
            <a:off x="3651630" y="3374262"/>
            <a:ext cx="772160"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Times New Roman"/>
                <a:cs typeface="Times New Roman"/>
              </a:rPr>
              <a:t>DUKUNGAN</a:t>
            </a:r>
            <a:endParaRPr sz="1000">
              <a:latin typeface="Times New Roman"/>
              <a:cs typeface="Times New Roman"/>
            </a:endParaRPr>
          </a:p>
        </p:txBody>
      </p:sp>
      <p:sp>
        <p:nvSpPr>
          <p:cNvPr id="14" name="object 14"/>
          <p:cNvSpPr txBox="1"/>
          <p:nvPr/>
        </p:nvSpPr>
        <p:spPr>
          <a:xfrm>
            <a:off x="1418589" y="2357373"/>
            <a:ext cx="749935"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Times New Roman"/>
                <a:cs typeface="Times New Roman"/>
              </a:rPr>
              <a:t>PENGARUH</a:t>
            </a:r>
            <a:endParaRPr sz="1000">
              <a:latin typeface="Times New Roman"/>
              <a:cs typeface="Times New Roman"/>
            </a:endParaRPr>
          </a:p>
        </p:txBody>
      </p:sp>
      <p:sp>
        <p:nvSpPr>
          <p:cNvPr id="15" name="object 15"/>
          <p:cNvSpPr txBox="1"/>
          <p:nvPr/>
        </p:nvSpPr>
        <p:spPr>
          <a:xfrm>
            <a:off x="1386586" y="327812"/>
            <a:ext cx="4784725" cy="972895"/>
          </a:xfrm>
          <a:prstGeom prst="rect">
            <a:avLst/>
          </a:prstGeom>
        </p:spPr>
        <p:txBody>
          <a:bodyPr vert="horz" wrap="square" lIns="0" tIns="12700" rIns="0" bIns="0" rtlCol="0">
            <a:spAutoFit/>
          </a:bodyPr>
          <a:lstStyle/>
          <a:p>
            <a:pPr marL="1300480" marR="5080" indent="-1288415">
              <a:lnSpc>
                <a:spcPct val="150500"/>
              </a:lnSpc>
              <a:spcBef>
                <a:spcPts val="100"/>
              </a:spcBef>
            </a:pPr>
            <a:r>
              <a:rPr sz="2200" spc="114" dirty="0">
                <a:latin typeface="PMingLiU-ExtB"/>
                <a:cs typeface="PMingLiU-ExtB"/>
              </a:rPr>
              <a:t>PENG♙RUH </a:t>
            </a:r>
            <a:r>
              <a:rPr sz="2200" spc="50" dirty="0">
                <a:latin typeface="PMingLiU-ExtB"/>
                <a:cs typeface="PMingLiU-ExtB"/>
              </a:rPr>
              <a:t>S</a:t>
            </a:r>
            <a:r>
              <a:rPr lang="en-US" sz="2200" spc="50" dirty="0">
                <a:latin typeface="PMingLiU-ExtB"/>
                <a:cs typeface="PMingLiU-ExtB"/>
              </a:rPr>
              <a:t>T</a:t>
            </a:r>
            <a:r>
              <a:rPr sz="2200" spc="50" dirty="0">
                <a:latin typeface="PMingLiU-ExtB"/>
                <a:cs typeface="PMingLiU-ExtB"/>
              </a:rPr>
              <a:t>♙KEHOLDER</a:t>
            </a:r>
            <a:endParaRPr sz="2200" dirty="0">
              <a:latin typeface="PMingLiU-ExtB"/>
              <a:cs typeface="PMingLiU-ExtB"/>
            </a:endParaRPr>
          </a:p>
          <a:p>
            <a:pPr marL="711835">
              <a:lnSpc>
                <a:spcPct val="100000"/>
              </a:lnSpc>
              <a:spcBef>
                <a:spcPts val="2305"/>
              </a:spcBef>
            </a:pPr>
            <a:r>
              <a:rPr sz="1000" b="1" spc="-10" dirty="0">
                <a:latin typeface="Times New Roman"/>
                <a:cs typeface="Times New Roman"/>
              </a:rPr>
              <a:t>TINGGI</a:t>
            </a:r>
            <a:endParaRPr sz="1000" dirty="0">
              <a:latin typeface="Times New Roman"/>
              <a:cs typeface="Times New Roman"/>
            </a:endParaRPr>
          </a:p>
        </p:txBody>
      </p:sp>
      <p:graphicFrame>
        <p:nvGraphicFramePr>
          <p:cNvPr id="16" name="object 16"/>
          <p:cNvGraphicFramePr>
            <a:graphicFrameLocks noGrp="1"/>
          </p:cNvGraphicFramePr>
          <p:nvPr/>
        </p:nvGraphicFramePr>
        <p:xfrm>
          <a:off x="2586101" y="1885899"/>
          <a:ext cx="2863850" cy="1158240"/>
        </p:xfrm>
        <a:graphic>
          <a:graphicData uri="http://schemas.openxmlformats.org/drawingml/2006/table">
            <a:tbl>
              <a:tblPr firstRow="1" bandRow="1">
                <a:tableStyleId>{2D5ABB26-0587-4C30-8999-92F81FD0307C}</a:tableStyleId>
              </a:tblPr>
              <a:tblGrid>
                <a:gridCol w="1431925">
                  <a:extLst>
                    <a:ext uri="{9D8B030D-6E8A-4147-A177-3AD203B41FA5}">
                      <a16:colId xmlns:a16="http://schemas.microsoft.com/office/drawing/2014/main" val="20000"/>
                    </a:ext>
                  </a:extLst>
                </a:gridCol>
                <a:gridCol w="1431925">
                  <a:extLst>
                    <a:ext uri="{9D8B030D-6E8A-4147-A177-3AD203B41FA5}">
                      <a16:colId xmlns:a16="http://schemas.microsoft.com/office/drawing/2014/main" val="20001"/>
                    </a:ext>
                  </a:extLst>
                </a:gridCol>
              </a:tblGrid>
              <a:tr h="579120">
                <a:tc>
                  <a:txBody>
                    <a:bodyPr/>
                    <a:lstStyle/>
                    <a:p>
                      <a:pPr>
                        <a:lnSpc>
                          <a:spcPct val="100000"/>
                        </a:lnSpc>
                        <a:spcBef>
                          <a:spcPts val="125"/>
                        </a:spcBef>
                      </a:pPr>
                      <a:endParaRPr sz="1200">
                        <a:latin typeface="Times New Roman"/>
                        <a:cs typeface="Times New Roman"/>
                      </a:endParaRPr>
                    </a:p>
                    <a:p>
                      <a:pPr marL="1270" algn="ctr">
                        <a:lnSpc>
                          <a:spcPct val="100000"/>
                        </a:lnSpc>
                      </a:pPr>
                      <a:r>
                        <a:rPr sz="1200" b="1" spc="-10" dirty="0">
                          <a:latin typeface="Times New Roman"/>
                          <a:cs typeface="Times New Roman"/>
                        </a:rPr>
                        <a:t>LATENT</a:t>
                      </a:r>
                      <a:endParaRPr sz="1200">
                        <a:latin typeface="Times New Roman"/>
                        <a:cs typeface="Times New Roman"/>
                      </a:endParaRPr>
                    </a:p>
                  </a:txBody>
                  <a:tcPr marL="0" marR="0" marT="15875"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125"/>
                        </a:spcBef>
                      </a:pPr>
                      <a:endParaRPr sz="1200">
                        <a:latin typeface="Times New Roman"/>
                        <a:cs typeface="Times New Roman"/>
                      </a:endParaRPr>
                    </a:p>
                    <a:p>
                      <a:pPr algn="ctr">
                        <a:lnSpc>
                          <a:spcPct val="100000"/>
                        </a:lnSpc>
                      </a:pPr>
                      <a:r>
                        <a:rPr sz="1200" b="1" spc="-10" dirty="0">
                          <a:latin typeface="Times New Roman"/>
                          <a:cs typeface="Times New Roman"/>
                        </a:rPr>
                        <a:t>PROMOTER</a:t>
                      </a:r>
                      <a:endParaRPr sz="1200">
                        <a:latin typeface="Times New Roman"/>
                        <a:cs typeface="Times New Roman"/>
                      </a:endParaRPr>
                    </a:p>
                  </a:txBody>
                  <a:tcPr marL="0" marR="0" marT="15875"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579120">
                <a:tc>
                  <a:txBody>
                    <a:bodyPr/>
                    <a:lstStyle/>
                    <a:p>
                      <a:pPr>
                        <a:lnSpc>
                          <a:spcPct val="100000"/>
                        </a:lnSpc>
                        <a:spcBef>
                          <a:spcPts val="130"/>
                        </a:spcBef>
                      </a:pPr>
                      <a:endParaRPr sz="1200">
                        <a:latin typeface="Times New Roman"/>
                        <a:cs typeface="Times New Roman"/>
                      </a:endParaRPr>
                    </a:p>
                    <a:p>
                      <a:pPr algn="ctr">
                        <a:lnSpc>
                          <a:spcPct val="100000"/>
                        </a:lnSpc>
                        <a:spcBef>
                          <a:spcPts val="5"/>
                        </a:spcBef>
                      </a:pPr>
                      <a:r>
                        <a:rPr sz="1200" b="1" spc="-10" dirty="0">
                          <a:latin typeface="Times New Roman"/>
                          <a:cs typeface="Times New Roman"/>
                        </a:rPr>
                        <a:t>APATHETIC</a:t>
                      </a:r>
                      <a:endParaRPr sz="1200">
                        <a:latin typeface="Times New Roman"/>
                        <a:cs typeface="Times New Roman"/>
                      </a:endParaRPr>
                    </a:p>
                  </a:txBody>
                  <a:tcPr marL="0" marR="0" marT="16510" marB="0">
                    <a:lnL w="12700">
                      <a:solidFill>
                        <a:srgbClr val="000000"/>
                      </a:solidFill>
                      <a:prstDash val="solid"/>
                    </a:lnL>
                    <a:lnR w="19050">
                      <a:solidFill>
                        <a:srgbClr val="000000"/>
                      </a:solidFill>
                      <a:prstDash val="solid"/>
                    </a:lnR>
                    <a:lnT w="19050">
                      <a:solidFill>
                        <a:srgbClr val="000000"/>
                      </a:solidFill>
                      <a:prstDash val="solid"/>
                    </a:lnT>
                    <a:lnB w="12700">
                      <a:solidFill>
                        <a:srgbClr val="000000"/>
                      </a:solidFill>
                      <a:prstDash val="solid"/>
                    </a:lnB>
                    <a:solidFill>
                      <a:srgbClr val="FFFFFF"/>
                    </a:solidFill>
                  </a:tcPr>
                </a:tc>
                <a:tc>
                  <a:txBody>
                    <a:bodyPr/>
                    <a:lstStyle/>
                    <a:p>
                      <a:pPr>
                        <a:lnSpc>
                          <a:spcPct val="100000"/>
                        </a:lnSpc>
                        <a:spcBef>
                          <a:spcPts val="130"/>
                        </a:spcBef>
                      </a:pPr>
                      <a:endParaRPr sz="1200">
                        <a:latin typeface="Times New Roman"/>
                        <a:cs typeface="Times New Roman"/>
                      </a:endParaRPr>
                    </a:p>
                    <a:p>
                      <a:pPr marL="635" algn="ctr">
                        <a:lnSpc>
                          <a:spcPct val="100000"/>
                        </a:lnSpc>
                        <a:spcBef>
                          <a:spcPts val="5"/>
                        </a:spcBef>
                      </a:pPr>
                      <a:r>
                        <a:rPr sz="1200" b="1" spc="-10" dirty="0">
                          <a:latin typeface="Times New Roman"/>
                          <a:cs typeface="Times New Roman"/>
                        </a:rPr>
                        <a:t>DEFENDER</a:t>
                      </a:r>
                      <a:endParaRPr sz="1200">
                        <a:latin typeface="Times New Roman"/>
                        <a:cs typeface="Times New Roman"/>
                      </a:endParaRPr>
                    </a:p>
                  </a:txBody>
                  <a:tcPr marL="0" marR="0" marT="16510" marB="0">
                    <a:lnL w="19050">
                      <a:solidFill>
                        <a:srgbClr val="000000"/>
                      </a:solidFill>
                      <a:prstDash val="solid"/>
                    </a:lnL>
                    <a:lnR w="12700">
                      <a:solidFill>
                        <a:srgbClr val="000000"/>
                      </a:solidFill>
                      <a:prstDash val="solid"/>
                    </a:lnR>
                    <a:lnT w="19050">
                      <a:solidFill>
                        <a:srgbClr val="000000"/>
                      </a:solidFill>
                      <a:prstDash val="solid"/>
                    </a:lnT>
                    <a:lnB w="12700">
                      <a:solidFill>
                        <a:srgbClr val="000000"/>
                      </a:solidFill>
                      <a:prstDash val="solid"/>
                    </a:lnB>
                    <a:solidFill>
                      <a:srgbClr val="FFFFFF"/>
                    </a:solidFill>
                  </a:tcPr>
                </a:tc>
                <a:extLst>
                  <a:ext uri="{0D108BD9-81ED-4DB2-BD59-A6C34878D82A}">
                    <a16:rowId xmlns:a16="http://schemas.microsoft.com/office/drawing/2014/main" val="10001"/>
                  </a:ext>
                </a:extLst>
              </a:tr>
            </a:tbl>
          </a:graphicData>
        </a:graphic>
      </p:graphicFrame>
      <p:sp>
        <p:nvSpPr>
          <p:cNvPr id="17" name="object 17"/>
          <p:cNvSpPr/>
          <p:nvPr/>
        </p:nvSpPr>
        <p:spPr>
          <a:xfrm>
            <a:off x="2297430" y="1892172"/>
            <a:ext cx="3155950" cy="1490980"/>
          </a:xfrm>
          <a:custGeom>
            <a:avLst/>
            <a:gdLst/>
            <a:ahLst/>
            <a:cxnLst/>
            <a:rect l="l" t="t" r="r" b="b"/>
            <a:pathLst>
              <a:path w="3155950" h="1490979">
                <a:moveTo>
                  <a:pt x="3155569" y="1452372"/>
                </a:moveTo>
                <a:lnTo>
                  <a:pt x="3142869" y="1446022"/>
                </a:lnTo>
                <a:lnTo>
                  <a:pt x="3079369" y="1414272"/>
                </a:lnTo>
                <a:lnTo>
                  <a:pt x="3079369" y="1446022"/>
                </a:lnTo>
                <a:lnTo>
                  <a:pt x="44450" y="1446022"/>
                </a:lnTo>
                <a:lnTo>
                  <a:pt x="44450" y="76200"/>
                </a:lnTo>
                <a:lnTo>
                  <a:pt x="76200" y="76200"/>
                </a:lnTo>
                <a:lnTo>
                  <a:pt x="69850" y="63500"/>
                </a:lnTo>
                <a:lnTo>
                  <a:pt x="38100" y="0"/>
                </a:lnTo>
                <a:lnTo>
                  <a:pt x="0" y="76200"/>
                </a:lnTo>
                <a:lnTo>
                  <a:pt x="31750" y="76200"/>
                </a:lnTo>
                <a:lnTo>
                  <a:pt x="31750" y="1463802"/>
                </a:lnTo>
                <a:lnTo>
                  <a:pt x="44450" y="1463802"/>
                </a:lnTo>
                <a:lnTo>
                  <a:pt x="44450" y="1458722"/>
                </a:lnTo>
                <a:lnTo>
                  <a:pt x="3079369" y="1458722"/>
                </a:lnTo>
                <a:lnTo>
                  <a:pt x="3079369" y="1490472"/>
                </a:lnTo>
                <a:lnTo>
                  <a:pt x="3142869" y="1458722"/>
                </a:lnTo>
                <a:lnTo>
                  <a:pt x="3155569" y="1452372"/>
                </a:lnTo>
                <a:close/>
              </a:path>
            </a:pathLst>
          </a:custGeom>
          <a:solidFill>
            <a:srgbClr val="000000"/>
          </a:solidFill>
        </p:spPr>
        <p:txBody>
          <a:bodyPr wrap="square" lIns="0" tIns="0" rIns="0" bIns="0" rtlCol="0"/>
          <a:lstStyle/>
          <a:p>
            <a:endParaRPr/>
          </a:p>
        </p:txBody>
      </p:sp>
      <p:sp>
        <p:nvSpPr>
          <p:cNvPr id="18" name="object 18"/>
          <p:cNvSpPr txBox="1"/>
          <p:nvPr/>
        </p:nvSpPr>
        <p:spPr>
          <a:xfrm>
            <a:off x="1598422" y="3381883"/>
            <a:ext cx="573405"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Times New Roman"/>
                <a:cs typeface="Times New Roman"/>
              </a:rPr>
              <a:t>RENDAH</a:t>
            </a:r>
            <a:endParaRPr sz="1000">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73285"/>
          </a:xfrm>
          <a:prstGeom prst="rect">
            <a:avLst/>
          </a:prstGeom>
        </p:spPr>
      </p:pic>
      <p:sp>
        <p:nvSpPr>
          <p:cNvPr id="3" name="object 3"/>
          <p:cNvSpPr txBox="1"/>
          <p:nvPr/>
        </p:nvSpPr>
        <p:spPr>
          <a:xfrm>
            <a:off x="444500" y="433831"/>
            <a:ext cx="3122930" cy="4516120"/>
          </a:xfrm>
          <a:prstGeom prst="rect">
            <a:avLst/>
          </a:prstGeom>
        </p:spPr>
        <p:txBody>
          <a:bodyPr vert="horz" wrap="square" lIns="0" tIns="12700" rIns="0" bIns="0" rtlCol="0">
            <a:spAutoFit/>
          </a:bodyPr>
          <a:lstStyle/>
          <a:p>
            <a:pPr marL="12700" algn="just">
              <a:lnSpc>
                <a:spcPct val="100000"/>
              </a:lnSpc>
              <a:spcBef>
                <a:spcPts val="100"/>
              </a:spcBef>
            </a:pPr>
            <a:r>
              <a:rPr sz="1200" b="1" dirty="0">
                <a:latin typeface="Times New Roman"/>
                <a:cs typeface="Times New Roman"/>
              </a:rPr>
              <a:t>C.</a:t>
            </a:r>
            <a:r>
              <a:rPr sz="1200" b="1" spc="330" dirty="0">
                <a:latin typeface="Times New Roman"/>
                <a:cs typeface="Times New Roman"/>
              </a:rPr>
              <a:t> </a:t>
            </a:r>
            <a:r>
              <a:rPr sz="1200" b="1" spc="-10" dirty="0">
                <a:latin typeface="Times New Roman"/>
                <a:cs typeface="Times New Roman"/>
              </a:rPr>
              <a:t>Apathetics</a:t>
            </a:r>
            <a:endParaRPr sz="1200">
              <a:latin typeface="Times New Roman"/>
              <a:cs typeface="Times New Roman"/>
            </a:endParaRPr>
          </a:p>
          <a:p>
            <a:pPr marL="241300" marR="5080" indent="373380" algn="just">
              <a:lnSpc>
                <a:spcPct val="143700"/>
              </a:lnSpc>
              <a:spcBef>
                <a:spcPts val="795"/>
              </a:spcBef>
            </a:pPr>
            <a:r>
              <a:rPr sz="1200" dirty="0">
                <a:latin typeface="Times New Roman"/>
                <a:cs typeface="Times New Roman"/>
              </a:rPr>
              <a:t>Apathetics</a:t>
            </a:r>
            <a:r>
              <a:rPr sz="1200" spc="385" dirty="0">
                <a:latin typeface="Times New Roman"/>
                <a:cs typeface="Times New Roman"/>
              </a:rPr>
              <a:t>  </a:t>
            </a:r>
            <a:r>
              <a:rPr sz="1200" dirty="0">
                <a:latin typeface="Times New Roman"/>
                <a:cs typeface="Times New Roman"/>
              </a:rPr>
              <a:t>adalah</a:t>
            </a:r>
            <a:r>
              <a:rPr sz="1200" spc="385" dirty="0">
                <a:latin typeface="Times New Roman"/>
                <a:cs typeface="Times New Roman"/>
              </a:rPr>
              <a:t>  </a:t>
            </a:r>
            <a:r>
              <a:rPr sz="1200" dirty="0">
                <a:latin typeface="Times New Roman"/>
                <a:cs typeface="Times New Roman"/>
              </a:rPr>
              <a:t>kelompok</a:t>
            </a:r>
            <a:r>
              <a:rPr sz="1200" spc="385" dirty="0">
                <a:latin typeface="Times New Roman"/>
                <a:cs typeface="Times New Roman"/>
              </a:rPr>
              <a:t>  </a:t>
            </a:r>
            <a:r>
              <a:rPr sz="1200" spc="-20" dirty="0">
                <a:latin typeface="Times New Roman"/>
                <a:cs typeface="Times New Roman"/>
              </a:rPr>
              <a:t>yang </a:t>
            </a:r>
            <a:r>
              <a:rPr sz="1200" dirty="0">
                <a:latin typeface="Times New Roman"/>
                <a:cs typeface="Times New Roman"/>
              </a:rPr>
              <a:t>memiliki</a:t>
            </a:r>
            <a:r>
              <a:rPr sz="1200" spc="215" dirty="0">
                <a:latin typeface="Times New Roman"/>
                <a:cs typeface="Times New Roman"/>
              </a:rPr>
              <a:t> </a:t>
            </a:r>
            <a:r>
              <a:rPr sz="1200" dirty="0">
                <a:latin typeface="Times New Roman"/>
                <a:cs typeface="Times New Roman"/>
              </a:rPr>
              <a:t>tingkat</a:t>
            </a:r>
            <a:r>
              <a:rPr sz="1200" spc="215" dirty="0">
                <a:latin typeface="Times New Roman"/>
                <a:cs typeface="Times New Roman"/>
              </a:rPr>
              <a:t> </a:t>
            </a:r>
            <a:r>
              <a:rPr sz="1200" dirty="0">
                <a:latin typeface="Times New Roman"/>
                <a:cs typeface="Times New Roman"/>
              </a:rPr>
              <a:t>keterlibatan</a:t>
            </a:r>
            <a:r>
              <a:rPr sz="1200" spc="215" dirty="0">
                <a:latin typeface="Times New Roman"/>
                <a:cs typeface="Times New Roman"/>
              </a:rPr>
              <a:t> </a:t>
            </a:r>
            <a:r>
              <a:rPr sz="1200" dirty="0">
                <a:latin typeface="Times New Roman"/>
                <a:cs typeface="Times New Roman"/>
              </a:rPr>
              <a:t>dan</a:t>
            </a:r>
            <a:r>
              <a:rPr sz="1200" spc="210" dirty="0">
                <a:latin typeface="Times New Roman"/>
                <a:cs typeface="Times New Roman"/>
              </a:rPr>
              <a:t> </a:t>
            </a:r>
            <a:r>
              <a:rPr sz="1200" spc="-10" dirty="0">
                <a:latin typeface="Times New Roman"/>
                <a:cs typeface="Times New Roman"/>
              </a:rPr>
              <a:t>kepedulian </a:t>
            </a:r>
            <a:r>
              <a:rPr sz="1200" dirty="0">
                <a:latin typeface="Times New Roman"/>
                <a:cs typeface="Times New Roman"/>
              </a:rPr>
              <a:t>yang</a:t>
            </a:r>
            <a:r>
              <a:rPr sz="1200" spc="229" dirty="0">
                <a:latin typeface="Times New Roman"/>
                <a:cs typeface="Times New Roman"/>
              </a:rPr>
              <a:t>  </a:t>
            </a:r>
            <a:r>
              <a:rPr sz="1200" dirty="0">
                <a:latin typeface="Times New Roman"/>
                <a:cs typeface="Times New Roman"/>
              </a:rPr>
              <a:t>rendah</a:t>
            </a:r>
            <a:r>
              <a:rPr sz="1200" spc="229" dirty="0">
                <a:latin typeface="Times New Roman"/>
                <a:cs typeface="Times New Roman"/>
              </a:rPr>
              <a:t>  </a:t>
            </a:r>
            <a:r>
              <a:rPr sz="1200" dirty="0">
                <a:latin typeface="Times New Roman"/>
                <a:cs typeface="Times New Roman"/>
              </a:rPr>
              <a:t>terhadap</a:t>
            </a:r>
            <a:r>
              <a:rPr sz="1200" spc="240" dirty="0">
                <a:latin typeface="Times New Roman"/>
                <a:cs typeface="Times New Roman"/>
              </a:rPr>
              <a:t>  </a:t>
            </a:r>
            <a:r>
              <a:rPr sz="1200" dirty="0">
                <a:latin typeface="Times New Roman"/>
                <a:cs typeface="Times New Roman"/>
              </a:rPr>
              <a:t>proyek,</a:t>
            </a:r>
            <a:r>
              <a:rPr sz="1200" spc="229" dirty="0">
                <a:latin typeface="Times New Roman"/>
                <a:cs typeface="Times New Roman"/>
              </a:rPr>
              <a:t>  </a:t>
            </a:r>
            <a:r>
              <a:rPr sz="1200" dirty="0">
                <a:latin typeface="Times New Roman"/>
                <a:cs typeface="Times New Roman"/>
              </a:rPr>
              <a:t>ide,</a:t>
            </a:r>
            <a:r>
              <a:rPr sz="1200" spc="235" dirty="0">
                <a:latin typeface="Times New Roman"/>
                <a:cs typeface="Times New Roman"/>
              </a:rPr>
              <a:t>  </a:t>
            </a:r>
            <a:r>
              <a:rPr sz="1200" spc="-20" dirty="0">
                <a:latin typeface="Times New Roman"/>
                <a:cs typeface="Times New Roman"/>
              </a:rPr>
              <a:t>atau </a:t>
            </a:r>
            <a:r>
              <a:rPr sz="1200" spc="-10" dirty="0">
                <a:latin typeface="Times New Roman"/>
                <a:cs typeface="Times New Roman"/>
              </a:rPr>
              <a:t>organisasi</a:t>
            </a:r>
            <a:r>
              <a:rPr sz="1200" spc="-5" dirty="0">
                <a:latin typeface="Times New Roman"/>
                <a:cs typeface="Times New Roman"/>
              </a:rPr>
              <a:t> </a:t>
            </a:r>
            <a:r>
              <a:rPr sz="1200" spc="-10" dirty="0">
                <a:latin typeface="Times New Roman"/>
                <a:cs typeface="Times New Roman"/>
              </a:rPr>
              <a:t>tertentu. Mereka</a:t>
            </a:r>
            <a:r>
              <a:rPr sz="1200" spc="-15" dirty="0">
                <a:latin typeface="Times New Roman"/>
                <a:cs typeface="Times New Roman"/>
              </a:rPr>
              <a:t> </a:t>
            </a:r>
            <a:r>
              <a:rPr sz="1200" spc="-10" dirty="0">
                <a:latin typeface="Times New Roman"/>
                <a:cs typeface="Times New Roman"/>
              </a:rPr>
              <a:t>cenderung bersikap </a:t>
            </a:r>
            <a:r>
              <a:rPr sz="1200" dirty="0">
                <a:latin typeface="Times New Roman"/>
                <a:cs typeface="Times New Roman"/>
              </a:rPr>
              <a:t>pasif</a:t>
            </a:r>
            <a:r>
              <a:rPr sz="1200" spc="165" dirty="0">
                <a:latin typeface="Times New Roman"/>
                <a:cs typeface="Times New Roman"/>
              </a:rPr>
              <a:t>  </a:t>
            </a:r>
            <a:r>
              <a:rPr sz="1200" dirty="0">
                <a:latin typeface="Times New Roman"/>
                <a:cs typeface="Times New Roman"/>
              </a:rPr>
              <a:t>dan</a:t>
            </a:r>
            <a:r>
              <a:rPr sz="1200" spc="170" dirty="0">
                <a:latin typeface="Times New Roman"/>
                <a:cs typeface="Times New Roman"/>
              </a:rPr>
              <a:t>  </a:t>
            </a:r>
            <a:r>
              <a:rPr sz="1200" dirty="0">
                <a:latin typeface="Times New Roman"/>
                <a:cs typeface="Times New Roman"/>
              </a:rPr>
              <a:t>tidak</a:t>
            </a:r>
            <a:r>
              <a:rPr sz="1200" spc="170" dirty="0">
                <a:latin typeface="Times New Roman"/>
                <a:cs typeface="Times New Roman"/>
              </a:rPr>
              <a:t>  </a:t>
            </a:r>
            <a:r>
              <a:rPr sz="1200" dirty="0">
                <a:latin typeface="Times New Roman"/>
                <a:cs typeface="Times New Roman"/>
              </a:rPr>
              <a:t>menunjukkan</a:t>
            </a:r>
            <a:r>
              <a:rPr sz="1200" spc="165" dirty="0">
                <a:latin typeface="Times New Roman"/>
                <a:cs typeface="Times New Roman"/>
              </a:rPr>
              <a:t>  </a:t>
            </a:r>
            <a:r>
              <a:rPr sz="1200" dirty="0">
                <a:latin typeface="Times New Roman"/>
                <a:cs typeface="Times New Roman"/>
              </a:rPr>
              <a:t>minat</a:t>
            </a:r>
            <a:r>
              <a:rPr sz="1200" spc="170" dirty="0">
                <a:latin typeface="Times New Roman"/>
                <a:cs typeface="Times New Roman"/>
              </a:rPr>
              <a:t>  </a:t>
            </a:r>
            <a:r>
              <a:rPr sz="1200" spc="-20" dirty="0">
                <a:latin typeface="Times New Roman"/>
                <a:cs typeface="Times New Roman"/>
              </a:rPr>
              <a:t>atau </a:t>
            </a:r>
            <a:r>
              <a:rPr sz="1200" dirty="0">
                <a:latin typeface="Times New Roman"/>
                <a:cs typeface="Times New Roman"/>
              </a:rPr>
              <a:t>perhatian,</a:t>
            </a:r>
            <a:r>
              <a:rPr sz="1200" spc="100" dirty="0">
                <a:latin typeface="Times New Roman"/>
                <a:cs typeface="Times New Roman"/>
              </a:rPr>
              <a:t> </a:t>
            </a:r>
            <a:r>
              <a:rPr sz="1200" dirty="0">
                <a:latin typeface="Times New Roman"/>
                <a:cs typeface="Times New Roman"/>
              </a:rPr>
              <a:t>baik</a:t>
            </a:r>
            <a:r>
              <a:rPr sz="1200" spc="110" dirty="0">
                <a:latin typeface="Times New Roman"/>
                <a:cs typeface="Times New Roman"/>
              </a:rPr>
              <a:t> </a:t>
            </a:r>
            <a:r>
              <a:rPr sz="1200" dirty="0">
                <a:latin typeface="Times New Roman"/>
                <a:cs typeface="Times New Roman"/>
              </a:rPr>
              <a:t>secara</a:t>
            </a:r>
            <a:r>
              <a:rPr sz="1200" spc="95" dirty="0">
                <a:latin typeface="Times New Roman"/>
                <a:cs typeface="Times New Roman"/>
              </a:rPr>
              <a:t> </a:t>
            </a:r>
            <a:r>
              <a:rPr sz="1200" dirty="0">
                <a:latin typeface="Times New Roman"/>
                <a:cs typeface="Times New Roman"/>
              </a:rPr>
              <a:t>positif</a:t>
            </a:r>
            <a:r>
              <a:rPr sz="1200" spc="105" dirty="0">
                <a:latin typeface="Times New Roman"/>
                <a:cs typeface="Times New Roman"/>
              </a:rPr>
              <a:t> </a:t>
            </a:r>
            <a:r>
              <a:rPr sz="1200" dirty="0">
                <a:latin typeface="Times New Roman"/>
                <a:cs typeface="Times New Roman"/>
              </a:rPr>
              <a:t>maupun</a:t>
            </a:r>
            <a:r>
              <a:rPr sz="1200" spc="105" dirty="0">
                <a:latin typeface="Times New Roman"/>
                <a:cs typeface="Times New Roman"/>
              </a:rPr>
              <a:t> </a:t>
            </a:r>
            <a:r>
              <a:rPr sz="1200" spc="-10" dirty="0">
                <a:latin typeface="Times New Roman"/>
                <a:cs typeface="Times New Roman"/>
              </a:rPr>
              <a:t>negatif. </a:t>
            </a:r>
            <a:r>
              <a:rPr sz="1200" dirty="0">
                <a:latin typeface="Times New Roman"/>
                <a:cs typeface="Times New Roman"/>
              </a:rPr>
              <a:t>Apathetics</a:t>
            </a:r>
            <a:r>
              <a:rPr sz="1200" spc="-45" dirty="0">
                <a:latin typeface="Times New Roman"/>
                <a:cs typeface="Times New Roman"/>
              </a:rPr>
              <a:t> </a:t>
            </a:r>
            <a:r>
              <a:rPr sz="1200" dirty="0">
                <a:latin typeface="Times New Roman"/>
                <a:cs typeface="Times New Roman"/>
              </a:rPr>
              <a:t>tidak</a:t>
            </a:r>
            <a:r>
              <a:rPr sz="1200" spc="-45" dirty="0">
                <a:latin typeface="Times New Roman"/>
                <a:cs typeface="Times New Roman"/>
              </a:rPr>
              <a:t> </a:t>
            </a:r>
            <a:r>
              <a:rPr sz="1200" dirty="0">
                <a:latin typeface="Times New Roman"/>
                <a:cs typeface="Times New Roman"/>
              </a:rPr>
              <a:t>terpengaruh</a:t>
            </a:r>
            <a:r>
              <a:rPr sz="1200" spc="-40" dirty="0">
                <a:latin typeface="Times New Roman"/>
                <a:cs typeface="Times New Roman"/>
              </a:rPr>
              <a:t> </a:t>
            </a:r>
            <a:r>
              <a:rPr sz="1200" dirty="0">
                <a:latin typeface="Times New Roman"/>
                <a:cs typeface="Times New Roman"/>
              </a:rPr>
              <a:t>oleh</a:t>
            </a:r>
            <a:r>
              <a:rPr sz="1200" spc="-45" dirty="0">
                <a:latin typeface="Times New Roman"/>
                <a:cs typeface="Times New Roman"/>
              </a:rPr>
              <a:t> </a:t>
            </a:r>
            <a:r>
              <a:rPr sz="1200" spc="-10" dirty="0">
                <a:latin typeface="Times New Roman"/>
                <a:cs typeface="Times New Roman"/>
              </a:rPr>
              <a:t>keberhasilan </a:t>
            </a:r>
            <a:r>
              <a:rPr sz="1200" dirty="0">
                <a:latin typeface="Times New Roman"/>
                <a:cs typeface="Times New Roman"/>
              </a:rPr>
              <a:t>atau</a:t>
            </a:r>
            <a:r>
              <a:rPr sz="1200" spc="250" dirty="0">
                <a:latin typeface="Times New Roman"/>
                <a:cs typeface="Times New Roman"/>
              </a:rPr>
              <a:t> </a:t>
            </a:r>
            <a:r>
              <a:rPr sz="1200" dirty="0">
                <a:latin typeface="Times New Roman"/>
                <a:cs typeface="Times New Roman"/>
              </a:rPr>
              <a:t>kegagalan</a:t>
            </a:r>
            <a:r>
              <a:rPr sz="1200" spc="250" dirty="0">
                <a:latin typeface="Times New Roman"/>
                <a:cs typeface="Times New Roman"/>
              </a:rPr>
              <a:t> </a:t>
            </a:r>
            <a:r>
              <a:rPr sz="1200" dirty="0">
                <a:latin typeface="Times New Roman"/>
                <a:cs typeface="Times New Roman"/>
              </a:rPr>
              <a:t>proyek</a:t>
            </a:r>
            <a:r>
              <a:rPr sz="1200" spc="260" dirty="0">
                <a:latin typeface="Times New Roman"/>
                <a:cs typeface="Times New Roman"/>
              </a:rPr>
              <a:t> </a:t>
            </a:r>
            <a:r>
              <a:rPr sz="1200" dirty="0">
                <a:latin typeface="Times New Roman"/>
                <a:cs typeface="Times New Roman"/>
              </a:rPr>
              <a:t>dan</a:t>
            </a:r>
            <a:r>
              <a:rPr sz="1200" spc="254" dirty="0">
                <a:latin typeface="Times New Roman"/>
                <a:cs typeface="Times New Roman"/>
              </a:rPr>
              <a:t> </a:t>
            </a:r>
            <a:r>
              <a:rPr sz="1200" dirty="0">
                <a:latin typeface="Times New Roman"/>
                <a:cs typeface="Times New Roman"/>
              </a:rPr>
              <a:t>sering</a:t>
            </a:r>
            <a:r>
              <a:rPr sz="1200" spc="254" dirty="0">
                <a:latin typeface="Times New Roman"/>
                <a:cs typeface="Times New Roman"/>
              </a:rPr>
              <a:t> </a:t>
            </a:r>
            <a:r>
              <a:rPr sz="1200" dirty="0">
                <a:latin typeface="Times New Roman"/>
                <a:cs typeface="Times New Roman"/>
              </a:rPr>
              <a:t>kali</a:t>
            </a:r>
            <a:r>
              <a:rPr sz="1200" spc="260" dirty="0">
                <a:latin typeface="Times New Roman"/>
                <a:cs typeface="Times New Roman"/>
              </a:rPr>
              <a:t> </a:t>
            </a:r>
            <a:r>
              <a:rPr sz="1200" spc="-20" dirty="0">
                <a:latin typeface="Times New Roman"/>
                <a:cs typeface="Times New Roman"/>
              </a:rPr>
              <a:t>tidak </a:t>
            </a:r>
            <a:r>
              <a:rPr sz="1200" spc="-10" dirty="0">
                <a:latin typeface="Times New Roman"/>
                <a:cs typeface="Times New Roman"/>
              </a:rPr>
              <a:t>terlibat</a:t>
            </a:r>
            <a:r>
              <a:rPr sz="1200" spc="-45" dirty="0">
                <a:latin typeface="Times New Roman"/>
                <a:cs typeface="Times New Roman"/>
              </a:rPr>
              <a:t> </a:t>
            </a:r>
            <a:r>
              <a:rPr sz="1200" dirty="0">
                <a:latin typeface="Times New Roman"/>
                <a:cs typeface="Times New Roman"/>
              </a:rPr>
              <a:t>dalam</a:t>
            </a:r>
            <a:r>
              <a:rPr sz="1200" spc="-40" dirty="0">
                <a:latin typeface="Times New Roman"/>
                <a:cs typeface="Times New Roman"/>
              </a:rPr>
              <a:t> </a:t>
            </a:r>
            <a:r>
              <a:rPr sz="1200" dirty="0">
                <a:latin typeface="Times New Roman"/>
                <a:cs typeface="Times New Roman"/>
              </a:rPr>
              <a:t>proses</a:t>
            </a:r>
            <a:r>
              <a:rPr sz="1200" spc="-40" dirty="0">
                <a:latin typeface="Times New Roman"/>
                <a:cs typeface="Times New Roman"/>
              </a:rPr>
              <a:t> </a:t>
            </a:r>
            <a:r>
              <a:rPr sz="1200" dirty="0">
                <a:latin typeface="Times New Roman"/>
                <a:cs typeface="Times New Roman"/>
              </a:rPr>
              <a:t>yang</a:t>
            </a:r>
            <a:r>
              <a:rPr sz="1200" spc="-45" dirty="0">
                <a:latin typeface="Times New Roman"/>
                <a:cs typeface="Times New Roman"/>
              </a:rPr>
              <a:t> </a:t>
            </a:r>
            <a:r>
              <a:rPr sz="1200" dirty="0">
                <a:latin typeface="Times New Roman"/>
                <a:cs typeface="Times New Roman"/>
              </a:rPr>
              <a:t>sedang</a:t>
            </a:r>
            <a:r>
              <a:rPr sz="1200" spc="-40" dirty="0">
                <a:latin typeface="Times New Roman"/>
                <a:cs typeface="Times New Roman"/>
              </a:rPr>
              <a:t> </a:t>
            </a:r>
            <a:r>
              <a:rPr sz="1200" spc="-10" dirty="0">
                <a:latin typeface="Times New Roman"/>
                <a:cs typeface="Times New Roman"/>
              </a:rPr>
              <a:t>berlangsung. </a:t>
            </a:r>
            <a:r>
              <a:rPr sz="1200" dirty="0">
                <a:latin typeface="Times New Roman"/>
                <a:cs typeface="Times New Roman"/>
              </a:rPr>
              <a:t>Ketidaktertarikan</a:t>
            </a:r>
            <a:r>
              <a:rPr sz="1200" spc="110" dirty="0">
                <a:latin typeface="Times New Roman"/>
                <a:cs typeface="Times New Roman"/>
              </a:rPr>
              <a:t>  </a:t>
            </a:r>
            <a:r>
              <a:rPr sz="1200" dirty="0">
                <a:latin typeface="Times New Roman"/>
                <a:cs typeface="Times New Roman"/>
              </a:rPr>
              <a:t>mereka</a:t>
            </a:r>
            <a:r>
              <a:rPr sz="1200" spc="105" dirty="0">
                <a:latin typeface="Times New Roman"/>
                <a:cs typeface="Times New Roman"/>
              </a:rPr>
              <a:t>  </a:t>
            </a:r>
            <a:r>
              <a:rPr sz="1200" dirty="0">
                <a:latin typeface="Times New Roman"/>
                <a:cs typeface="Times New Roman"/>
              </a:rPr>
              <a:t>dapat</a:t>
            </a:r>
            <a:r>
              <a:rPr sz="1200" spc="110" dirty="0">
                <a:latin typeface="Times New Roman"/>
                <a:cs typeface="Times New Roman"/>
              </a:rPr>
              <a:t>  </a:t>
            </a:r>
            <a:r>
              <a:rPr sz="1200" spc="-10" dirty="0">
                <a:latin typeface="Times New Roman"/>
                <a:cs typeface="Times New Roman"/>
              </a:rPr>
              <a:t>disebabkan </a:t>
            </a:r>
            <a:r>
              <a:rPr sz="1200" dirty="0">
                <a:latin typeface="Times New Roman"/>
                <a:cs typeface="Times New Roman"/>
              </a:rPr>
              <a:t>oleh</a:t>
            </a:r>
            <a:r>
              <a:rPr sz="1200" spc="325" dirty="0">
                <a:latin typeface="Times New Roman"/>
                <a:cs typeface="Times New Roman"/>
              </a:rPr>
              <a:t> </a:t>
            </a:r>
            <a:r>
              <a:rPr sz="1200" dirty="0">
                <a:latin typeface="Times New Roman"/>
                <a:cs typeface="Times New Roman"/>
              </a:rPr>
              <a:t>kurangnya</a:t>
            </a:r>
            <a:r>
              <a:rPr sz="1200" spc="330" dirty="0">
                <a:latin typeface="Times New Roman"/>
                <a:cs typeface="Times New Roman"/>
              </a:rPr>
              <a:t> </a:t>
            </a:r>
            <a:r>
              <a:rPr sz="1200" dirty="0">
                <a:latin typeface="Times New Roman"/>
                <a:cs typeface="Times New Roman"/>
              </a:rPr>
              <a:t>pemahaman,</a:t>
            </a:r>
            <a:r>
              <a:rPr sz="1200" spc="330" dirty="0">
                <a:latin typeface="Times New Roman"/>
                <a:cs typeface="Times New Roman"/>
              </a:rPr>
              <a:t> </a:t>
            </a:r>
            <a:r>
              <a:rPr sz="1200" dirty="0">
                <a:latin typeface="Times New Roman"/>
                <a:cs typeface="Times New Roman"/>
              </a:rPr>
              <a:t>relevansi</a:t>
            </a:r>
            <a:r>
              <a:rPr sz="1200" spc="335" dirty="0">
                <a:latin typeface="Times New Roman"/>
                <a:cs typeface="Times New Roman"/>
              </a:rPr>
              <a:t> </a:t>
            </a:r>
            <a:r>
              <a:rPr sz="1200" spc="-20" dirty="0">
                <a:latin typeface="Times New Roman"/>
                <a:cs typeface="Times New Roman"/>
              </a:rPr>
              <a:t>yang </a:t>
            </a:r>
            <a:r>
              <a:rPr sz="1200" dirty="0">
                <a:latin typeface="Times New Roman"/>
                <a:cs typeface="Times New Roman"/>
              </a:rPr>
              <a:t>rendah</a:t>
            </a:r>
            <a:r>
              <a:rPr sz="1200" spc="195" dirty="0">
                <a:latin typeface="Times New Roman"/>
                <a:cs typeface="Times New Roman"/>
              </a:rPr>
              <a:t>  </a:t>
            </a:r>
            <a:r>
              <a:rPr sz="1200" dirty="0">
                <a:latin typeface="Times New Roman"/>
                <a:cs typeface="Times New Roman"/>
              </a:rPr>
              <a:t>dengan</a:t>
            </a:r>
            <a:r>
              <a:rPr sz="1200" spc="200" dirty="0">
                <a:latin typeface="Times New Roman"/>
                <a:cs typeface="Times New Roman"/>
              </a:rPr>
              <a:t>  </a:t>
            </a:r>
            <a:r>
              <a:rPr sz="1200" dirty="0">
                <a:latin typeface="Times New Roman"/>
                <a:cs typeface="Times New Roman"/>
              </a:rPr>
              <a:t>kepentingan</a:t>
            </a:r>
            <a:r>
              <a:rPr sz="1200" spc="200" dirty="0">
                <a:latin typeface="Times New Roman"/>
                <a:cs typeface="Times New Roman"/>
              </a:rPr>
              <a:t>  </a:t>
            </a:r>
            <a:r>
              <a:rPr sz="1200" dirty="0">
                <a:latin typeface="Times New Roman"/>
                <a:cs typeface="Times New Roman"/>
              </a:rPr>
              <a:t>mereka,</a:t>
            </a:r>
            <a:r>
              <a:rPr sz="1200" spc="200" dirty="0">
                <a:latin typeface="Times New Roman"/>
                <a:cs typeface="Times New Roman"/>
              </a:rPr>
              <a:t>  </a:t>
            </a:r>
            <a:r>
              <a:rPr sz="1200" spc="-20" dirty="0">
                <a:latin typeface="Times New Roman"/>
                <a:cs typeface="Times New Roman"/>
              </a:rPr>
              <a:t>atau </a:t>
            </a:r>
            <a:r>
              <a:rPr sz="1200" dirty="0">
                <a:latin typeface="Times New Roman"/>
                <a:cs typeface="Times New Roman"/>
              </a:rPr>
              <a:t>ketiadaan</a:t>
            </a:r>
            <a:r>
              <a:rPr sz="1200" spc="409" dirty="0">
                <a:latin typeface="Times New Roman"/>
                <a:cs typeface="Times New Roman"/>
              </a:rPr>
              <a:t> </a:t>
            </a:r>
            <a:r>
              <a:rPr sz="1200" dirty="0">
                <a:latin typeface="Times New Roman"/>
                <a:cs typeface="Times New Roman"/>
              </a:rPr>
              <a:t>insentif</a:t>
            </a:r>
            <a:r>
              <a:rPr sz="1200" spc="425" dirty="0">
                <a:latin typeface="Times New Roman"/>
                <a:cs typeface="Times New Roman"/>
              </a:rPr>
              <a:t> </a:t>
            </a:r>
            <a:r>
              <a:rPr sz="1200" dirty="0">
                <a:latin typeface="Times New Roman"/>
                <a:cs typeface="Times New Roman"/>
              </a:rPr>
              <a:t>untuk</a:t>
            </a:r>
            <a:r>
              <a:rPr sz="1200" spc="415" dirty="0">
                <a:latin typeface="Times New Roman"/>
                <a:cs typeface="Times New Roman"/>
              </a:rPr>
              <a:t> </a:t>
            </a:r>
            <a:r>
              <a:rPr sz="1200" dirty="0">
                <a:latin typeface="Times New Roman"/>
                <a:cs typeface="Times New Roman"/>
              </a:rPr>
              <a:t>ikut</a:t>
            </a:r>
            <a:r>
              <a:rPr sz="1200" spc="420" dirty="0">
                <a:latin typeface="Times New Roman"/>
                <a:cs typeface="Times New Roman"/>
              </a:rPr>
              <a:t> </a:t>
            </a:r>
            <a:r>
              <a:rPr sz="1200" spc="-10" dirty="0">
                <a:latin typeface="Times New Roman"/>
                <a:cs typeface="Times New Roman"/>
              </a:rPr>
              <a:t>berpartisipasi. </a:t>
            </a:r>
            <a:r>
              <a:rPr sz="1200" dirty="0">
                <a:latin typeface="Times New Roman"/>
                <a:cs typeface="Times New Roman"/>
              </a:rPr>
              <a:t>Akibatnya,</a:t>
            </a:r>
            <a:r>
              <a:rPr sz="1200" spc="300" dirty="0">
                <a:latin typeface="Times New Roman"/>
                <a:cs typeface="Times New Roman"/>
              </a:rPr>
              <a:t>  </a:t>
            </a:r>
            <a:r>
              <a:rPr sz="1200" dirty="0">
                <a:latin typeface="Times New Roman"/>
                <a:cs typeface="Times New Roman"/>
              </a:rPr>
              <a:t>Apathetics</a:t>
            </a:r>
            <a:r>
              <a:rPr sz="1200" spc="310" dirty="0">
                <a:latin typeface="Times New Roman"/>
                <a:cs typeface="Times New Roman"/>
              </a:rPr>
              <a:t>  </a:t>
            </a:r>
            <a:r>
              <a:rPr sz="1200" dirty="0">
                <a:latin typeface="Times New Roman"/>
                <a:cs typeface="Times New Roman"/>
              </a:rPr>
              <a:t>tidak</a:t>
            </a:r>
            <a:r>
              <a:rPr sz="1200" spc="300" dirty="0">
                <a:latin typeface="Times New Roman"/>
                <a:cs typeface="Times New Roman"/>
              </a:rPr>
              <a:t>  </a:t>
            </a:r>
            <a:r>
              <a:rPr sz="1200" spc="-10" dirty="0">
                <a:latin typeface="Times New Roman"/>
                <a:cs typeface="Times New Roman"/>
              </a:rPr>
              <a:t>memberikan </a:t>
            </a:r>
            <a:r>
              <a:rPr sz="1200" dirty="0">
                <a:latin typeface="Times New Roman"/>
                <a:cs typeface="Times New Roman"/>
              </a:rPr>
              <a:t>kontribusi</a:t>
            </a:r>
            <a:r>
              <a:rPr sz="1200" spc="220" dirty="0">
                <a:latin typeface="Times New Roman"/>
                <a:cs typeface="Times New Roman"/>
              </a:rPr>
              <a:t> </a:t>
            </a:r>
            <a:r>
              <a:rPr sz="1200" dirty="0">
                <a:latin typeface="Times New Roman"/>
                <a:cs typeface="Times New Roman"/>
              </a:rPr>
              <a:t>signifikan</a:t>
            </a:r>
            <a:r>
              <a:rPr sz="1200" spc="220" dirty="0">
                <a:latin typeface="Times New Roman"/>
                <a:cs typeface="Times New Roman"/>
              </a:rPr>
              <a:t> </a:t>
            </a:r>
            <a:r>
              <a:rPr sz="1200" dirty="0">
                <a:latin typeface="Times New Roman"/>
                <a:cs typeface="Times New Roman"/>
              </a:rPr>
              <a:t>terhadap</a:t>
            </a:r>
            <a:r>
              <a:rPr sz="1200" spc="215" dirty="0">
                <a:latin typeface="Times New Roman"/>
                <a:cs typeface="Times New Roman"/>
              </a:rPr>
              <a:t> </a:t>
            </a:r>
            <a:r>
              <a:rPr sz="1200" spc="-10" dirty="0">
                <a:latin typeface="Times New Roman"/>
                <a:cs typeface="Times New Roman"/>
              </a:rPr>
              <a:t>perkembangan </a:t>
            </a:r>
            <a:r>
              <a:rPr sz="1200" dirty="0">
                <a:latin typeface="Times New Roman"/>
                <a:cs typeface="Times New Roman"/>
              </a:rPr>
              <a:t>atau</a:t>
            </a:r>
            <a:r>
              <a:rPr sz="1200" spc="-45" dirty="0">
                <a:latin typeface="Times New Roman"/>
                <a:cs typeface="Times New Roman"/>
              </a:rPr>
              <a:t> </a:t>
            </a:r>
            <a:r>
              <a:rPr sz="1200" dirty="0">
                <a:latin typeface="Times New Roman"/>
                <a:cs typeface="Times New Roman"/>
              </a:rPr>
              <a:t>keberhasilan</a:t>
            </a:r>
            <a:r>
              <a:rPr sz="1200" spc="-45" dirty="0">
                <a:latin typeface="Times New Roman"/>
                <a:cs typeface="Times New Roman"/>
              </a:rPr>
              <a:t> </a:t>
            </a:r>
            <a:r>
              <a:rPr sz="1200" dirty="0">
                <a:latin typeface="Times New Roman"/>
                <a:cs typeface="Times New Roman"/>
              </a:rPr>
              <a:t>suatu</a:t>
            </a:r>
            <a:r>
              <a:rPr sz="1200" spc="-45" dirty="0">
                <a:latin typeface="Times New Roman"/>
                <a:cs typeface="Times New Roman"/>
              </a:rPr>
              <a:t> </a:t>
            </a:r>
            <a:r>
              <a:rPr sz="1200" spc="-10" dirty="0">
                <a:latin typeface="Times New Roman"/>
                <a:cs typeface="Times New Roman"/>
              </a:rPr>
              <a:t>inisiatif.</a:t>
            </a:r>
            <a:endParaRPr sz="1200">
              <a:latin typeface="Times New Roman"/>
              <a:cs typeface="Times New Roman"/>
            </a:endParaRPr>
          </a:p>
        </p:txBody>
      </p:sp>
      <p:sp>
        <p:nvSpPr>
          <p:cNvPr id="4" name="object 4"/>
          <p:cNvSpPr txBox="1"/>
          <p:nvPr/>
        </p:nvSpPr>
        <p:spPr>
          <a:xfrm>
            <a:off x="3993260" y="433831"/>
            <a:ext cx="912494"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D.</a:t>
            </a:r>
            <a:r>
              <a:rPr sz="1200" b="1" spc="330" dirty="0">
                <a:latin typeface="Times New Roman"/>
                <a:cs typeface="Times New Roman"/>
              </a:rPr>
              <a:t> </a:t>
            </a:r>
            <a:r>
              <a:rPr sz="1200" b="1" spc="-10" dirty="0">
                <a:latin typeface="Times New Roman"/>
                <a:cs typeface="Times New Roman"/>
              </a:rPr>
              <a:t>Defenders</a:t>
            </a:r>
            <a:endParaRPr sz="1200">
              <a:latin typeface="Times New Roman"/>
              <a:cs typeface="Times New Roman"/>
            </a:endParaRPr>
          </a:p>
        </p:txBody>
      </p:sp>
      <p:sp>
        <p:nvSpPr>
          <p:cNvPr id="5" name="object 5"/>
          <p:cNvSpPr txBox="1"/>
          <p:nvPr/>
        </p:nvSpPr>
        <p:spPr>
          <a:xfrm>
            <a:off x="4221860" y="717041"/>
            <a:ext cx="2894330" cy="1866900"/>
          </a:xfrm>
          <a:prstGeom prst="rect">
            <a:avLst/>
          </a:prstGeom>
        </p:spPr>
        <p:txBody>
          <a:bodyPr vert="horz" wrap="square" lIns="0" tIns="13335" rIns="0" bIns="0" rtlCol="0">
            <a:spAutoFit/>
          </a:bodyPr>
          <a:lstStyle/>
          <a:p>
            <a:pPr marL="12700" marR="5080" indent="373380" algn="just">
              <a:lnSpc>
                <a:spcPct val="143800"/>
              </a:lnSpc>
              <a:spcBef>
                <a:spcPts val="105"/>
              </a:spcBef>
            </a:pPr>
            <a:r>
              <a:rPr sz="1200" dirty="0">
                <a:latin typeface="Times New Roman"/>
                <a:cs typeface="Times New Roman"/>
              </a:rPr>
              <a:t>Defenders</a:t>
            </a:r>
            <a:r>
              <a:rPr sz="1200" spc="305" dirty="0">
                <a:latin typeface="Times New Roman"/>
                <a:cs typeface="Times New Roman"/>
              </a:rPr>
              <a:t>   </a:t>
            </a:r>
            <a:r>
              <a:rPr sz="1200" dirty="0">
                <a:latin typeface="Times New Roman"/>
                <a:cs typeface="Times New Roman"/>
              </a:rPr>
              <a:t>adalah</a:t>
            </a:r>
            <a:r>
              <a:rPr sz="1200" spc="310" dirty="0">
                <a:latin typeface="Times New Roman"/>
                <a:cs typeface="Times New Roman"/>
              </a:rPr>
              <a:t>   </a:t>
            </a:r>
            <a:r>
              <a:rPr sz="1200" dirty="0">
                <a:latin typeface="Times New Roman"/>
                <a:cs typeface="Times New Roman"/>
              </a:rPr>
              <a:t>individu</a:t>
            </a:r>
            <a:r>
              <a:rPr sz="1200" spc="305" dirty="0">
                <a:latin typeface="Times New Roman"/>
                <a:cs typeface="Times New Roman"/>
              </a:rPr>
              <a:t>   </a:t>
            </a:r>
            <a:r>
              <a:rPr sz="1200" spc="-20" dirty="0">
                <a:latin typeface="Times New Roman"/>
                <a:cs typeface="Times New Roman"/>
              </a:rPr>
              <a:t>atau </a:t>
            </a:r>
            <a:r>
              <a:rPr sz="1200" dirty="0">
                <a:latin typeface="Times New Roman"/>
                <a:cs typeface="Times New Roman"/>
              </a:rPr>
              <a:t>kelompok</a:t>
            </a:r>
            <a:r>
              <a:rPr sz="1200" spc="140" dirty="0">
                <a:latin typeface="Times New Roman"/>
                <a:cs typeface="Times New Roman"/>
              </a:rPr>
              <a:t>  </a:t>
            </a:r>
            <a:r>
              <a:rPr sz="1200" dirty="0">
                <a:latin typeface="Times New Roman"/>
                <a:cs typeface="Times New Roman"/>
              </a:rPr>
              <a:t>yang</a:t>
            </a:r>
            <a:r>
              <a:rPr sz="1200" spc="145" dirty="0">
                <a:latin typeface="Times New Roman"/>
                <a:cs typeface="Times New Roman"/>
              </a:rPr>
              <a:t>  </a:t>
            </a:r>
            <a:r>
              <a:rPr sz="1200" dirty="0">
                <a:latin typeface="Times New Roman"/>
                <a:cs typeface="Times New Roman"/>
              </a:rPr>
              <a:t>memiliki</a:t>
            </a:r>
            <a:r>
              <a:rPr sz="1200" spc="145" dirty="0">
                <a:latin typeface="Times New Roman"/>
                <a:cs typeface="Times New Roman"/>
              </a:rPr>
              <a:t>  </a:t>
            </a:r>
            <a:r>
              <a:rPr sz="1200" dirty="0">
                <a:latin typeface="Times New Roman"/>
                <a:cs typeface="Times New Roman"/>
              </a:rPr>
              <a:t>keterlibatan</a:t>
            </a:r>
            <a:r>
              <a:rPr sz="1200" spc="140" dirty="0">
                <a:latin typeface="Times New Roman"/>
                <a:cs typeface="Times New Roman"/>
              </a:rPr>
              <a:t>  </a:t>
            </a:r>
            <a:r>
              <a:rPr sz="1200" spc="-25" dirty="0">
                <a:latin typeface="Times New Roman"/>
                <a:cs typeface="Times New Roman"/>
              </a:rPr>
              <a:t>dan </a:t>
            </a:r>
            <a:r>
              <a:rPr sz="1200" spc="-10" dirty="0">
                <a:latin typeface="Times New Roman"/>
                <a:cs typeface="Times New Roman"/>
              </a:rPr>
              <a:t>loyalitas</a:t>
            </a:r>
            <a:r>
              <a:rPr sz="1200" spc="-40" dirty="0">
                <a:latin typeface="Times New Roman"/>
                <a:cs typeface="Times New Roman"/>
              </a:rPr>
              <a:t> </a:t>
            </a:r>
            <a:r>
              <a:rPr sz="1200" spc="-10" dirty="0">
                <a:latin typeface="Times New Roman"/>
                <a:cs typeface="Times New Roman"/>
              </a:rPr>
              <a:t>tinggi,</a:t>
            </a:r>
            <a:r>
              <a:rPr sz="1200" spc="-35" dirty="0">
                <a:latin typeface="Times New Roman"/>
                <a:cs typeface="Times New Roman"/>
              </a:rPr>
              <a:t> </a:t>
            </a:r>
            <a:r>
              <a:rPr sz="1200" spc="-10" dirty="0">
                <a:latin typeface="Times New Roman"/>
                <a:cs typeface="Times New Roman"/>
              </a:rPr>
              <a:t>tetapi</a:t>
            </a:r>
            <a:r>
              <a:rPr sz="1200" spc="-35" dirty="0">
                <a:latin typeface="Times New Roman"/>
                <a:cs typeface="Times New Roman"/>
              </a:rPr>
              <a:t> </a:t>
            </a:r>
            <a:r>
              <a:rPr sz="1200" spc="-10" dirty="0">
                <a:latin typeface="Times New Roman"/>
                <a:cs typeface="Times New Roman"/>
              </a:rPr>
              <a:t>fokus</a:t>
            </a:r>
            <a:r>
              <a:rPr sz="1200" spc="-40" dirty="0">
                <a:latin typeface="Times New Roman"/>
                <a:cs typeface="Times New Roman"/>
              </a:rPr>
              <a:t> </a:t>
            </a:r>
            <a:r>
              <a:rPr sz="1200" spc="-10" dirty="0">
                <a:latin typeface="Times New Roman"/>
                <a:cs typeface="Times New Roman"/>
              </a:rPr>
              <a:t>mereka</a:t>
            </a:r>
            <a:r>
              <a:rPr sz="1200" spc="-40" dirty="0">
                <a:latin typeface="Times New Roman"/>
                <a:cs typeface="Times New Roman"/>
              </a:rPr>
              <a:t> </a:t>
            </a:r>
            <a:r>
              <a:rPr sz="1200" spc="-10" dirty="0">
                <a:latin typeface="Times New Roman"/>
                <a:cs typeface="Times New Roman"/>
              </a:rPr>
              <a:t>lebih</a:t>
            </a:r>
            <a:r>
              <a:rPr sz="1200" spc="-35" dirty="0">
                <a:latin typeface="Times New Roman"/>
                <a:cs typeface="Times New Roman"/>
              </a:rPr>
              <a:t> </a:t>
            </a:r>
            <a:r>
              <a:rPr sz="1200" spc="-10" dirty="0">
                <a:latin typeface="Times New Roman"/>
                <a:cs typeface="Times New Roman"/>
              </a:rPr>
              <a:t>netral </a:t>
            </a:r>
            <a:r>
              <a:rPr sz="1200" dirty="0">
                <a:latin typeface="Times New Roman"/>
                <a:cs typeface="Times New Roman"/>
              </a:rPr>
              <a:t>atau</a:t>
            </a:r>
            <a:r>
              <a:rPr sz="1200" spc="420" dirty="0">
                <a:latin typeface="Times New Roman"/>
                <a:cs typeface="Times New Roman"/>
              </a:rPr>
              <a:t> </a:t>
            </a:r>
            <a:r>
              <a:rPr sz="1200" dirty="0">
                <a:latin typeface="Times New Roman"/>
                <a:cs typeface="Times New Roman"/>
              </a:rPr>
              <a:t>tradisi</a:t>
            </a:r>
            <a:r>
              <a:rPr sz="1200" spc="430" dirty="0">
                <a:latin typeface="Times New Roman"/>
                <a:cs typeface="Times New Roman"/>
              </a:rPr>
              <a:t> </a:t>
            </a:r>
            <a:r>
              <a:rPr sz="1200" dirty="0">
                <a:latin typeface="Times New Roman"/>
                <a:cs typeface="Times New Roman"/>
              </a:rPr>
              <a:t>yang</a:t>
            </a:r>
            <a:r>
              <a:rPr sz="1200" spc="425" dirty="0">
                <a:latin typeface="Times New Roman"/>
                <a:cs typeface="Times New Roman"/>
              </a:rPr>
              <a:t> </a:t>
            </a:r>
            <a:r>
              <a:rPr sz="1200" dirty="0">
                <a:latin typeface="Times New Roman"/>
                <a:cs typeface="Times New Roman"/>
              </a:rPr>
              <a:t>ada</a:t>
            </a:r>
            <a:r>
              <a:rPr sz="1200" spc="434" dirty="0">
                <a:latin typeface="Times New Roman"/>
                <a:cs typeface="Times New Roman"/>
              </a:rPr>
              <a:t> </a:t>
            </a:r>
            <a:r>
              <a:rPr sz="1200" dirty="0">
                <a:latin typeface="Times New Roman"/>
                <a:cs typeface="Times New Roman"/>
              </a:rPr>
              <a:t>daripada</a:t>
            </a:r>
            <a:r>
              <a:rPr sz="1200" spc="434" dirty="0">
                <a:latin typeface="Times New Roman"/>
                <a:cs typeface="Times New Roman"/>
              </a:rPr>
              <a:t> </a:t>
            </a:r>
            <a:r>
              <a:rPr sz="1200" spc="-10" dirty="0">
                <a:latin typeface="Times New Roman"/>
                <a:cs typeface="Times New Roman"/>
              </a:rPr>
              <a:t>mendukung perubahan</a:t>
            </a:r>
            <a:r>
              <a:rPr sz="1200" spc="-35" dirty="0">
                <a:latin typeface="Times New Roman"/>
                <a:cs typeface="Times New Roman"/>
              </a:rPr>
              <a:t> </a:t>
            </a:r>
            <a:r>
              <a:rPr sz="1200" spc="-10" dirty="0">
                <a:latin typeface="Times New Roman"/>
                <a:cs typeface="Times New Roman"/>
              </a:rPr>
              <a:t>baru.</a:t>
            </a:r>
            <a:r>
              <a:rPr sz="1200" spc="-35" dirty="0">
                <a:latin typeface="Times New Roman"/>
                <a:cs typeface="Times New Roman"/>
              </a:rPr>
              <a:t> </a:t>
            </a:r>
            <a:r>
              <a:rPr sz="1200" spc="-10" dirty="0">
                <a:latin typeface="Times New Roman"/>
                <a:cs typeface="Times New Roman"/>
              </a:rPr>
              <a:t>Mereka</a:t>
            </a:r>
            <a:r>
              <a:rPr sz="1200" spc="-35" dirty="0">
                <a:latin typeface="Times New Roman"/>
                <a:cs typeface="Times New Roman"/>
              </a:rPr>
              <a:t> </a:t>
            </a:r>
            <a:r>
              <a:rPr sz="1200" spc="-10" dirty="0">
                <a:latin typeface="Times New Roman"/>
                <a:cs typeface="Times New Roman"/>
              </a:rPr>
              <a:t>cenderung</a:t>
            </a:r>
            <a:r>
              <a:rPr sz="1200" spc="-35" dirty="0">
                <a:latin typeface="Times New Roman"/>
                <a:cs typeface="Times New Roman"/>
              </a:rPr>
              <a:t> </a:t>
            </a:r>
            <a:r>
              <a:rPr sz="1200" spc="-10" dirty="0">
                <a:latin typeface="Times New Roman"/>
                <a:cs typeface="Times New Roman"/>
              </a:rPr>
              <a:t>skeptis</a:t>
            </a:r>
            <a:r>
              <a:rPr sz="1200" spc="-30" dirty="0">
                <a:latin typeface="Times New Roman"/>
                <a:cs typeface="Times New Roman"/>
              </a:rPr>
              <a:t> </a:t>
            </a:r>
            <a:r>
              <a:rPr sz="1200" spc="-20" dirty="0">
                <a:latin typeface="Times New Roman"/>
                <a:cs typeface="Times New Roman"/>
              </a:rPr>
              <a:t>atau </a:t>
            </a:r>
            <a:r>
              <a:rPr sz="1200" dirty="0">
                <a:latin typeface="Times New Roman"/>
                <a:cs typeface="Times New Roman"/>
              </a:rPr>
              <a:t>bahkan</a:t>
            </a:r>
            <a:r>
              <a:rPr sz="1200" spc="175" dirty="0">
                <a:latin typeface="Times New Roman"/>
                <a:cs typeface="Times New Roman"/>
              </a:rPr>
              <a:t> </a:t>
            </a:r>
            <a:r>
              <a:rPr sz="1200" dirty="0">
                <a:latin typeface="Times New Roman"/>
                <a:cs typeface="Times New Roman"/>
              </a:rPr>
              <a:t>kritis</a:t>
            </a:r>
            <a:r>
              <a:rPr sz="1200" spc="180" dirty="0">
                <a:latin typeface="Times New Roman"/>
                <a:cs typeface="Times New Roman"/>
              </a:rPr>
              <a:t> </a:t>
            </a:r>
            <a:r>
              <a:rPr sz="1200" dirty="0">
                <a:latin typeface="Times New Roman"/>
                <a:cs typeface="Times New Roman"/>
              </a:rPr>
              <a:t>terhadap</a:t>
            </a:r>
            <a:r>
              <a:rPr sz="1200" spc="180" dirty="0">
                <a:latin typeface="Times New Roman"/>
                <a:cs typeface="Times New Roman"/>
              </a:rPr>
              <a:t> </a:t>
            </a:r>
            <a:r>
              <a:rPr sz="1200" dirty="0">
                <a:latin typeface="Times New Roman"/>
                <a:cs typeface="Times New Roman"/>
              </a:rPr>
              <a:t>inisiatif</a:t>
            </a:r>
            <a:r>
              <a:rPr sz="1200" spc="175" dirty="0">
                <a:latin typeface="Times New Roman"/>
                <a:cs typeface="Times New Roman"/>
              </a:rPr>
              <a:t> </a:t>
            </a:r>
            <a:r>
              <a:rPr sz="1200" dirty="0">
                <a:latin typeface="Times New Roman"/>
                <a:cs typeface="Times New Roman"/>
              </a:rPr>
              <a:t>atau</a:t>
            </a:r>
            <a:r>
              <a:rPr sz="1200" spc="180" dirty="0">
                <a:latin typeface="Times New Roman"/>
                <a:cs typeface="Times New Roman"/>
              </a:rPr>
              <a:t> </a:t>
            </a:r>
            <a:r>
              <a:rPr sz="1200" dirty="0">
                <a:latin typeface="Times New Roman"/>
                <a:cs typeface="Times New Roman"/>
              </a:rPr>
              <a:t>ide</a:t>
            </a:r>
            <a:r>
              <a:rPr sz="1200" spc="175" dirty="0">
                <a:latin typeface="Times New Roman"/>
                <a:cs typeface="Times New Roman"/>
              </a:rPr>
              <a:t> </a:t>
            </a:r>
            <a:r>
              <a:rPr sz="1200" spc="-20" dirty="0">
                <a:latin typeface="Times New Roman"/>
                <a:cs typeface="Times New Roman"/>
              </a:rPr>
              <a:t>yang </a:t>
            </a:r>
            <a:r>
              <a:rPr sz="1200" dirty="0">
                <a:latin typeface="Times New Roman"/>
                <a:cs typeface="Times New Roman"/>
              </a:rPr>
              <a:t>dianggap</a:t>
            </a:r>
            <a:r>
              <a:rPr sz="1200" spc="165" dirty="0">
                <a:latin typeface="Times New Roman"/>
                <a:cs typeface="Times New Roman"/>
              </a:rPr>
              <a:t> </a:t>
            </a:r>
            <a:r>
              <a:rPr sz="1200" dirty="0">
                <a:latin typeface="Times New Roman"/>
                <a:cs typeface="Times New Roman"/>
              </a:rPr>
              <a:t>mengganggu</a:t>
            </a:r>
            <a:r>
              <a:rPr sz="1200" spc="185" dirty="0">
                <a:latin typeface="Times New Roman"/>
                <a:cs typeface="Times New Roman"/>
              </a:rPr>
              <a:t> </a:t>
            </a:r>
            <a:r>
              <a:rPr sz="1200" dirty="0">
                <a:latin typeface="Times New Roman"/>
                <a:cs typeface="Times New Roman"/>
              </a:rPr>
              <a:t>atau</a:t>
            </a:r>
            <a:r>
              <a:rPr sz="1200" spc="170" dirty="0">
                <a:latin typeface="Times New Roman"/>
                <a:cs typeface="Times New Roman"/>
              </a:rPr>
              <a:t> </a:t>
            </a:r>
            <a:r>
              <a:rPr sz="1200" dirty="0">
                <a:latin typeface="Times New Roman"/>
                <a:cs typeface="Times New Roman"/>
              </a:rPr>
              <a:t>merubah</a:t>
            </a:r>
            <a:r>
              <a:rPr sz="1200" spc="170" dirty="0">
                <a:latin typeface="Times New Roman"/>
                <a:cs typeface="Times New Roman"/>
              </a:rPr>
              <a:t> </a:t>
            </a:r>
            <a:r>
              <a:rPr sz="1200" spc="-10" dirty="0">
                <a:latin typeface="Times New Roman"/>
                <a:cs typeface="Times New Roman"/>
              </a:rPr>
              <a:t>struktur</a:t>
            </a:r>
            <a:endParaRPr sz="1200">
              <a:latin typeface="Times New Roman"/>
              <a:cs typeface="Times New Roman"/>
            </a:endParaRPr>
          </a:p>
        </p:txBody>
      </p:sp>
      <p:sp>
        <p:nvSpPr>
          <p:cNvPr id="6" name="object 6"/>
          <p:cNvSpPr txBox="1"/>
          <p:nvPr/>
        </p:nvSpPr>
        <p:spPr>
          <a:xfrm>
            <a:off x="4221860" y="2639314"/>
            <a:ext cx="2207895" cy="208279"/>
          </a:xfrm>
          <a:prstGeom prst="rect">
            <a:avLst/>
          </a:prstGeom>
        </p:spPr>
        <p:txBody>
          <a:bodyPr vert="horz" wrap="square" lIns="0" tIns="12700" rIns="0" bIns="0" rtlCol="0">
            <a:spAutoFit/>
          </a:bodyPr>
          <a:lstStyle/>
          <a:p>
            <a:pPr marL="12700">
              <a:lnSpc>
                <a:spcPct val="100000"/>
              </a:lnSpc>
              <a:spcBef>
                <a:spcPts val="100"/>
              </a:spcBef>
              <a:tabLst>
                <a:tab pos="461645" algn="l"/>
                <a:tab pos="970280" algn="l"/>
                <a:tab pos="1569085" algn="l"/>
              </a:tabLst>
            </a:pPr>
            <a:r>
              <a:rPr sz="1200" spc="-20" dirty="0">
                <a:latin typeface="Times New Roman"/>
                <a:cs typeface="Times New Roman"/>
              </a:rPr>
              <a:t>yang</a:t>
            </a:r>
            <a:r>
              <a:rPr sz="1200" dirty="0">
                <a:latin typeface="Times New Roman"/>
                <a:cs typeface="Times New Roman"/>
              </a:rPr>
              <a:t>	</a:t>
            </a:r>
            <a:r>
              <a:rPr sz="1200" spc="-10" dirty="0">
                <a:latin typeface="Times New Roman"/>
                <a:cs typeface="Times New Roman"/>
              </a:rPr>
              <a:t>sudah</a:t>
            </a:r>
            <a:r>
              <a:rPr sz="1200" dirty="0">
                <a:latin typeface="Times New Roman"/>
                <a:cs typeface="Times New Roman"/>
              </a:rPr>
              <a:t>	</a:t>
            </a:r>
            <a:r>
              <a:rPr sz="1200" spc="-10" dirty="0">
                <a:latin typeface="Times New Roman"/>
                <a:cs typeface="Times New Roman"/>
              </a:rPr>
              <a:t>mapan.</a:t>
            </a:r>
            <a:r>
              <a:rPr sz="1200" dirty="0">
                <a:latin typeface="Times New Roman"/>
                <a:cs typeface="Times New Roman"/>
              </a:rPr>
              <a:t>	</a:t>
            </a:r>
            <a:r>
              <a:rPr sz="1200" spc="-10" dirty="0">
                <a:latin typeface="Times New Roman"/>
                <a:cs typeface="Times New Roman"/>
              </a:rPr>
              <a:t>Defenders</a:t>
            </a:r>
            <a:endParaRPr sz="1200">
              <a:latin typeface="Times New Roman"/>
              <a:cs typeface="Times New Roman"/>
            </a:endParaRPr>
          </a:p>
        </p:txBody>
      </p:sp>
      <p:sp>
        <p:nvSpPr>
          <p:cNvPr id="7" name="object 7"/>
          <p:cNvSpPr txBox="1"/>
          <p:nvPr/>
        </p:nvSpPr>
        <p:spPr>
          <a:xfrm>
            <a:off x="4221860" y="2820287"/>
            <a:ext cx="2169160" cy="553720"/>
          </a:xfrm>
          <a:prstGeom prst="rect">
            <a:avLst/>
          </a:prstGeom>
        </p:spPr>
        <p:txBody>
          <a:bodyPr vert="horz" wrap="square" lIns="0" tIns="12700" rIns="0" bIns="0" rtlCol="0">
            <a:spAutoFit/>
          </a:bodyPr>
          <a:lstStyle/>
          <a:p>
            <a:pPr marL="12700" marR="5080">
              <a:lnSpc>
                <a:spcPct val="144400"/>
              </a:lnSpc>
              <a:spcBef>
                <a:spcPts val="100"/>
              </a:spcBef>
            </a:pPr>
            <a:r>
              <a:rPr sz="1200" dirty="0">
                <a:latin typeface="Times New Roman"/>
                <a:cs typeface="Times New Roman"/>
              </a:rPr>
              <a:t>memegang</a:t>
            </a:r>
            <a:r>
              <a:rPr sz="1200" spc="130" dirty="0">
                <a:latin typeface="Times New Roman"/>
                <a:cs typeface="Times New Roman"/>
              </a:rPr>
              <a:t>  </a:t>
            </a:r>
            <a:r>
              <a:rPr sz="1200" spc="-10" dirty="0">
                <a:latin typeface="Times New Roman"/>
                <a:cs typeface="Times New Roman"/>
              </a:rPr>
              <a:t>nilai-</a:t>
            </a:r>
            <a:r>
              <a:rPr sz="1200" dirty="0">
                <a:latin typeface="Times New Roman"/>
                <a:cs typeface="Times New Roman"/>
              </a:rPr>
              <a:t>nilai</a:t>
            </a:r>
            <a:r>
              <a:rPr sz="1200" spc="140" dirty="0">
                <a:latin typeface="Times New Roman"/>
                <a:cs typeface="Times New Roman"/>
              </a:rPr>
              <a:t>  </a:t>
            </a:r>
            <a:r>
              <a:rPr sz="1200" spc="-10" dirty="0">
                <a:latin typeface="Times New Roman"/>
                <a:cs typeface="Times New Roman"/>
              </a:rPr>
              <a:t>tradisional </a:t>
            </a:r>
            <a:r>
              <a:rPr sz="1200" dirty="0">
                <a:latin typeface="Times New Roman"/>
                <a:cs typeface="Times New Roman"/>
              </a:rPr>
              <a:t>berusaha</a:t>
            </a:r>
            <a:r>
              <a:rPr sz="1200" spc="495" dirty="0">
                <a:latin typeface="Times New Roman"/>
                <a:cs typeface="Times New Roman"/>
              </a:rPr>
              <a:t> </a:t>
            </a:r>
            <a:r>
              <a:rPr sz="1200" dirty="0">
                <a:latin typeface="Times New Roman"/>
                <a:cs typeface="Times New Roman"/>
              </a:rPr>
              <a:t>mengarahkan</a:t>
            </a:r>
            <a:r>
              <a:rPr sz="1200" spc="105" dirty="0">
                <a:latin typeface="Times New Roman"/>
                <a:cs typeface="Times New Roman"/>
              </a:rPr>
              <a:t>  </a:t>
            </a:r>
            <a:r>
              <a:rPr sz="1200" dirty="0">
                <a:latin typeface="Times New Roman"/>
                <a:cs typeface="Times New Roman"/>
              </a:rPr>
              <a:t>tim</a:t>
            </a:r>
            <a:r>
              <a:rPr sz="1200" spc="100" dirty="0">
                <a:latin typeface="Times New Roman"/>
                <a:cs typeface="Times New Roman"/>
              </a:rPr>
              <a:t>  </a:t>
            </a:r>
            <a:r>
              <a:rPr sz="1200" spc="-20" dirty="0">
                <a:latin typeface="Times New Roman"/>
                <a:cs typeface="Times New Roman"/>
              </a:rPr>
              <a:t>atau</a:t>
            </a:r>
            <a:endParaRPr sz="1200">
              <a:latin typeface="Times New Roman"/>
              <a:cs typeface="Times New Roman"/>
            </a:endParaRPr>
          </a:p>
        </p:txBody>
      </p:sp>
      <p:sp>
        <p:nvSpPr>
          <p:cNvPr id="8" name="object 8"/>
          <p:cNvSpPr txBox="1"/>
          <p:nvPr/>
        </p:nvSpPr>
        <p:spPr>
          <a:xfrm>
            <a:off x="6467404" y="2560066"/>
            <a:ext cx="649605" cy="814069"/>
          </a:xfrm>
          <a:prstGeom prst="rect">
            <a:avLst/>
          </a:prstGeom>
        </p:spPr>
        <p:txBody>
          <a:bodyPr vert="horz" wrap="square" lIns="0" tIns="11430" rIns="0" bIns="0" rtlCol="0">
            <a:spAutoFit/>
          </a:bodyPr>
          <a:lstStyle/>
          <a:p>
            <a:pPr marL="12700" marR="5080" indent="89535" algn="just">
              <a:lnSpc>
                <a:spcPct val="143900"/>
              </a:lnSpc>
              <a:spcBef>
                <a:spcPts val="90"/>
              </a:spcBef>
            </a:pPr>
            <a:r>
              <a:rPr sz="1200" spc="-10" dirty="0">
                <a:latin typeface="Times New Roman"/>
                <a:cs typeface="Times New Roman"/>
              </a:rPr>
              <a:t>biasanya </a:t>
            </a:r>
            <a:r>
              <a:rPr sz="1200" dirty="0">
                <a:latin typeface="Times New Roman"/>
                <a:cs typeface="Times New Roman"/>
              </a:rPr>
              <a:t>dan</a:t>
            </a:r>
            <a:r>
              <a:rPr sz="1200" spc="135" dirty="0">
                <a:latin typeface="Times New Roman"/>
                <a:cs typeface="Times New Roman"/>
              </a:rPr>
              <a:t>  </a:t>
            </a:r>
            <a:r>
              <a:rPr sz="1200" spc="-20" dirty="0">
                <a:latin typeface="Times New Roman"/>
                <a:cs typeface="Times New Roman"/>
              </a:rPr>
              <a:t>akan </a:t>
            </a:r>
            <a:r>
              <a:rPr sz="1200" spc="-10" dirty="0">
                <a:latin typeface="Times New Roman"/>
                <a:cs typeface="Times New Roman"/>
              </a:rPr>
              <a:t>organisasi</a:t>
            </a:r>
            <a:endParaRPr sz="1200">
              <a:latin typeface="Times New Roman"/>
              <a:cs typeface="Times New Roman"/>
            </a:endParaRPr>
          </a:p>
        </p:txBody>
      </p:sp>
      <p:sp>
        <p:nvSpPr>
          <p:cNvPr id="9" name="object 9"/>
          <p:cNvSpPr txBox="1"/>
          <p:nvPr/>
        </p:nvSpPr>
        <p:spPr>
          <a:xfrm>
            <a:off x="4221860" y="3348354"/>
            <a:ext cx="2894330" cy="1339215"/>
          </a:xfrm>
          <a:prstGeom prst="rect">
            <a:avLst/>
          </a:prstGeom>
        </p:spPr>
        <p:txBody>
          <a:bodyPr vert="horz" wrap="square" lIns="0" tIns="11430" rIns="0" bIns="0" rtlCol="0">
            <a:spAutoFit/>
          </a:bodyPr>
          <a:lstStyle/>
          <a:p>
            <a:pPr marL="12700" marR="5080" algn="just">
              <a:lnSpc>
                <a:spcPct val="143800"/>
              </a:lnSpc>
              <a:spcBef>
                <a:spcPts val="90"/>
              </a:spcBef>
            </a:pPr>
            <a:r>
              <a:rPr sz="1200" dirty="0">
                <a:latin typeface="Times New Roman"/>
                <a:cs typeface="Times New Roman"/>
              </a:rPr>
              <a:t>untuk</a:t>
            </a:r>
            <a:r>
              <a:rPr sz="1200" spc="170" dirty="0">
                <a:latin typeface="Times New Roman"/>
                <a:cs typeface="Times New Roman"/>
              </a:rPr>
              <a:t> </a:t>
            </a:r>
            <a:r>
              <a:rPr sz="1200" dirty="0">
                <a:latin typeface="Times New Roman"/>
                <a:cs typeface="Times New Roman"/>
              </a:rPr>
              <a:t>tetap</a:t>
            </a:r>
            <a:r>
              <a:rPr sz="1200" spc="170" dirty="0">
                <a:latin typeface="Times New Roman"/>
                <a:cs typeface="Times New Roman"/>
              </a:rPr>
              <a:t> </a:t>
            </a:r>
            <a:r>
              <a:rPr sz="1200" dirty="0">
                <a:latin typeface="Times New Roman"/>
                <a:cs typeface="Times New Roman"/>
              </a:rPr>
              <a:t>mengikuti</a:t>
            </a:r>
            <a:r>
              <a:rPr sz="1200" spc="170" dirty="0">
                <a:latin typeface="Times New Roman"/>
                <a:cs typeface="Times New Roman"/>
              </a:rPr>
              <a:t> </a:t>
            </a:r>
            <a:r>
              <a:rPr sz="1200" dirty="0">
                <a:latin typeface="Times New Roman"/>
                <a:cs typeface="Times New Roman"/>
              </a:rPr>
              <a:t>aturan</a:t>
            </a:r>
            <a:r>
              <a:rPr sz="1200" spc="170" dirty="0">
                <a:latin typeface="Times New Roman"/>
                <a:cs typeface="Times New Roman"/>
              </a:rPr>
              <a:t> </a:t>
            </a:r>
            <a:r>
              <a:rPr sz="1200" dirty="0">
                <a:latin typeface="Times New Roman"/>
                <a:cs typeface="Times New Roman"/>
              </a:rPr>
              <a:t>atau</a:t>
            </a:r>
            <a:r>
              <a:rPr sz="1200" spc="175" dirty="0">
                <a:latin typeface="Times New Roman"/>
                <a:cs typeface="Times New Roman"/>
              </a:rPr>
              <a:t> </a:t>
            </a:r>
            <a:r>
              <a:rPr sz="1200" dirty="0">
                <a:latin typeface="Times New Roman"/>
                <a:cs typeface="Times New Roman"/>
              </a:rPr>
              <a:t>cara</a:t>
            </a:r>
            <a:r>
              <a:rPr sz="1200" spc="180" dirty="0">
                <a:latin typeface="Times New Roman"/>
                <a:cs typeface="Times New Roman"/>
              </a:rPr>
              <a:t> </a:t>
            </a:r>
            <a:r>
              <a:rPr sz="1200" spc="-10" dirty="0">
                <a:latin typeface="Times New Roman"/>
                <a:cs typeface="Times New Roman"/>
              </a:rPr>
              <a:t>lama. </a:t>
            </a:r>
            <a:r>
              <a:rPr sz="1200" dirty="0">
                <a:latin typeface="Times New Roman"/>
                <a:cs typeface="Times New Roman"/>
              </a:rPr>
              <a:t>Meskipun</a:t>
            </a:r>
            <a:r>
              <a:rPr sz="1200" spc="305" dirty="0">
                <a:latin typeface="Times New Roman"/>
                <a:cs typeface="Times New Roman"/>
              </a:rPr>
              <a:t> </a:t>
            </a:r>
            <a:r>
              <a:rPr sz="1200" dirty="0">
                <a:latin typeface="Times New Roman"/>
                <a:cs typeface="Times New Roman"/>
              </a:rPr>
              <a:t>perannya</a:t>
            </a:r>
            <a:r>
              <a:rPr sz="1200" spc="300" dirty="0">
                <a:latin typeface="Times New Roman"/>
                <a:cs typeface="Times New Roman"/>
              </a:rPr>
              <a:t> </a:t>
            </a:r>
            <a:r>
              <a:rPr sz="1200" dirty="0">
                <a:latin typeface="Times New Roman"/>
                <a:cs typeface="Times New Roman"/>
              </a:rPr>
              <a:t>mungkin</a:t>
            </a:r>
            <a:r>
              <a:rPr sz="1200" spc="310" dirty="0">
                <a:latin typeface="Times New Roman"/>
                <a:cs typeface="Times New Roman"/>
              </a:rPr>
              <a:t> </a:t>
            </a:r>
            <a:r>
              <a:rPr sz="1200" spc="-10" dirty="0">
                <a:latin typeface="Times New Roman"/>
                <a:cs typeface="Times New Roman"/>
              </a:rPr>
              <a:t>memperlambat </a:t>
            </a:r>
            <a:r>
              <a:rPr sz="1200" dirty="0">
                <a:latin typeface="Times New Roman"/>
                <a:cs typeface="Times New Roman"/>
              </a:rPr>
              <a:t>perubahan,</a:t>
            </a:r>
            <a:r>
              <a:rPr sz="1200" spc="114" dirty="0">
                <a:latin typeface="Times New Roman"/>
                <a:cs typeface="Times New Roman"/>
              </a:rPr>
              <a:t>  </a:t>
            </a:r>
            <a:r>
              <a:rPr sz="1200" dirty="0">
                <a:latin typeface="Times New Roman"/>
                <a:cs typeface="Times New Roman"/>
              </a:rPr>
              <a:t>Defenders</a:t>
            </a:r>
            <a:r>
              <a:rPr sz="1200" spc="120" dirty="0">
                <a:latin typeface="Times New Roman"/>
                <a:cs typeface="Times New Roman"/>
              </a:rPr>
              <a:t>  </a:t>
            </a:r>
            <a:r>
              <a:rPr sz="1200" dirty="0">
                <a:latin typeface="Times New Roman"/>
                <a:cs typeface="Times New Roman"/>
              </a:rPr>
              <a:t>juga</a:t>
            </a:r>
            <a:r>
              <a:rPr sz="1200" spc="110" dirty="0">
                <a:latin typeface="Times New Roman"/>
                <a:cs typeface="Times New Roman"/>
              </a:rPr>
              <a:t>  </a:t>
            </a:r>
            <a:r>
              <a:rPr sz="1200" dirty="0">
                <a:latin typeface="Times New Roman"/>
                <a:cs typeface="Times New Roman"/>
              </a:rPr>
              <a:t>berguna</a:t>
            </a:r>
            <a:r>
              <a:rPr sz="1200" spc="110" dirty="0">
                <a:latin typeface="Times New Roman"/>
                <a:cs typeface="Times New Roman"/>
              </a:rPr>
              <a:t>  </a:t>
            </a:r>
            <a:r>
              <a:rPr sz="1200" spc="-10" dirty="0">
                <a:latin typeface="Times New Roman"/>
                <a:cs typeface="Times New Roman"/>
              </a:rPr>
              <a:t>dalam menjaga</a:t>
            </a:r>
            <a:r>
              <a:rPr sz="1200" spc="-35" dirty="0">
                <a:latin typeface="Times New Roman"/>
                <a:cs typeface="Times New Roman"/>
              </a:rPr>
              <a:t> </a:t>
            </a:r>
            <a:r>
              <a:rPr sz="1200" dirty="0">
                <a:latin typeface="Times New Roman"/>
                <a:cs typeface="Times New Roman"/>
              </a:rPr>
              <a:t>stabilitas</a:t>
            </a:r>
            <a:r>
              <a:rPr sz="1200" spc="-35" dirty="0">
                <a:latin typeface="Times New Roman"/>
                <a:cs typeface="Times New Roman"/>
              </a:rPr>
              <a:t> </a:t>
            </a:r>
            <a:r>
              <a:rPr sz="1200" dirty="0">
                <a:latin typeface="Times New Roman"/>
                <a:cs typeface="Times New Roman"/>
              </a:rPr>
              <a:t>dan</a:t>
            </a:r>
            <a:r>
              <a:rPr sz="1200" spc="-20" dirty="0">
                <a:latin typeface="Times New Roman"/>
                <a:cs typeface="Times New Roman"/>
              </a:rPr>
              <a:t> </a:t>
            </a:r>
            <a:r>
              <a:rPr sz="1200" spc="-10" dirty="0">
                <a:latin typeface="Times New Roman"/>
                <a:cs typeface="Times New Roman"/>
              </a:rPr>
              <a:t>menghindari</a:t>
            </a:r>
            <a:r>
              <a:rPr sz="1200" spc="-30" dirty="0">
                <a:latin typeface="Times New Roman"/>
                <a:cs typeface="Times New Roman"/>
              </a:rPr>
              <a:t> </a:t>
            </a:r>
            <a:r>
              <a:rPr sz="1200" dirty="0">
                <a:latin typeface="Times New Roman"/>
                <a:cs typeface="Times New Roman"/>
              </a:rPr>
              <a:t>risiko</a:t>
            </a:r>
            <a:r>
              <a:rPr sz="1200" spc="-30" dirty="0">
                <a:latin typeface="Times New Roman"/>
                <a:cs typeface="Times New Roman"/>
              </a:rPr>
              <a:t> </a:t>
            </a:r>
            <a:r>
              <a:rPr sz="1200" spc="-20" dirty="0">
                <a:latin typeface="Times New Roman"/>
                <a:cs typeface="Times New Roman"/>
              </a:rPr>
              <a:t>yang </a:t>
            </a:r>
            <a:r>
              <a:rPr sz="1200" dirty="0">
                <a:latin typeface="Times New Roman"/>
                <a:cs typeface="Times New Roman"/>
              </a:rPr>
              <a:t>tidak</a:t>
            </a:r>
            <a:r>
              <a:rPr sz="1200" spc="-30" dirty="0">
                <a:latin typeface="Times New Roman"/>
                <a:cs typeface="Times New Roman"/>
              </a:rPr>
              <a:t> </a:t>
            </a:r>
            <a:r>
              <a:rPr sz="1200" spc="-10" dirty="0">
                <a:latin typeface="Times New Roman"/>
                <a:cs typeface="Times New Roman"/>
              </a:rPr>
              <a:t>perlu.</a:t>
            </a:r>
            <a:endParaRPr sz="1200">
              <a:latin typeface="Times New Roman"/>
              <a:cs typeface="Times New Roman"/>
            </a:endParaRPr>
          </a:p>
        </p:txBody>
      </p:sp>
      <p:pic>
        <p:nvPicPr>
          <p:cNvPr id="34" name="Picture 33">
            <a:extLst>
              <a:ext uri="{FF2B5EF4-FFF2-40B4-BE49-F238E27FC236}">
                <a16:creationId xmlns:a16="http://schemas.microsoft.com/office/drawing/2014/main" id="{4659DF15-DD97-4560-A1A6-573F7A63CC81}"/>
              </a:ext>
            </a:extLst>
          </p:cNvPr>
          <p:cNvPicPr>
            <a:picLocks noChangeAspect="1"/>
          </p:cNvPicPr>
          <p:nvPr/>
        </p:nvPicPr>
        <p:blipFill>
          <a:blip r:embed="rId3"/>
          <a:stretch>
            <a:fillRect/>
          </a:stretch>
        </p:blipFill>
        <p:spPr>
          <a:xfrm>
            <a:off x="671257" y="5649284"/>
            <a:ext cx="6231193" cy="322105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199"/>
            <a:ext cx="6629400" cy="9777095"/>
            <a:chOff x="457200" y="457199"/>
            <a:chExt cx="6629400" cy="9777095"/>
          </a:xfrm>
        </p:grpSpPr>
        <p:pic>
          <p:nvPicPr>
            <p:cNvPr id="3" name="object 3"/>
            <p:cNvPicPr/>
            <p:nvPr/>
          </p:nvPicPr>
          <p:blipFill>
            <a:blip r:embed="rId2" cstate="print"/>
            <a:stretch>
              <a:fillRect/>
            </a:stretch>
          </p:blipFill>
          <p:spPr>
            <a:xfrm>
              <a:off x="457200" y="457199"/>
              <a:ext cx="6629146" cy="9777095"/>
            </a:xfrm>
            <a:prstGeom prst="rect">
              <a:avLst/>
            </a:prstGeom>
          </p:spPr>
        </p:pic>
        <p:pic>
          <p:nvPicPr>
            <p:cNvPr id="4" name="object 4"/>
            <p:cNvPicPr/>
            <p:nvPr/>
          </p:nvPicPr>
          <p:blipFill>
            <a:blip r:embed="rId3" cstate="print"/>
            <a:stretch>
              <a:fillRect/>
            </a:stretch>
          </p:blipFill>
          <p:spPr>
            <a:xfrm>
              <a:off x="1367789" y="7430516"/>
              <a:ext cx="4755388" cy="2791434"/>
            </a:xfrm>
            <a:prstGeom prst="rect">
              <a:avLst/>
            </a:prstGeom>
          </p:spPr>
        </p:pic>
      </p:grpSp>
      <p:sp>
        <p:nvSpPr>
          <p:cNvPr id="5" name="object 5"/>
          <p:cNvSpPr txBox="1"/>
          <p:nvPr/>
        </p:nvSpPr>
        <p:spPr>
          <a:xfrm>
            <a:off x="1540510" y="497839"/>
            <a:ext cx="4479290" cy="360680"/>
          </a:xfrm>
          <a:prstGeom prst="rect">
            <a:avLst/>
          </a:prstGeom>
        </p:spPr>
        <p:txBody>
          <a:bodyPr vert="horz" wrap="square" lIns="0" tIns="12065" rIns="0" bIns="0" rtlCol="0">
            <a:spAutoFit/>
          </a:bodyPr>
          <a:lstStyle/>
          <a:p>
            <a:pPr marL="12700">
              <a:lnSpc>
                <a:spcPct val="100000"/>
              </a:lnSpc>
              <a:spcBef>
                <a:spcPts val="95"/>
              </a:spcBef>
            </a:pPr>
            <a:r>
              <a:rPr sz="2200" spc="-165" dirty="0">
                <a:latin typeface="PMingLiU-ExtB"/>
                <a:cs typeface="PMingLiU-ExtB"/>
              </a:rPr>
              <a:t>C♙P♙I♙N</a:t>
            </a:r>
            <a:r>
              <a:rPr sz="2200" spc="25" dirty="0">
                <a:latin typeface="PMingLiU-ExtB"/>
                <a:cs typeface="PMingLiU-ExtB"/>
              </a:rPr>
              <a:t> </a:t>
            </a:r>
            <a:r>
              <a:rPr sz="2200" spc="155" dirty="0">
                <a:latin typeface="PMingLiU-ExtB"/>
                <a:cs typeface="PMingLiU-ExtB"/>
              </a:rPr>
              <a:t>PROYEK</a:t>
            </a:r>
            <a:r>
              <a:rPr sz="2200" spc="60" dirty="0">
                <a:latin typeface="PMingLiU-ExtB"/>
                <a:cs typeface="PMingLiU-ExtB"/>
              </a:rPr>
              <a:t> </a:t>
            </a:r>
            <a:r>
              <a:rPr sz="2200" spc="-10" dirty="0">
                <a:latin typeface="PMingLiU-ExtB"/>
                <a:cs typeface="PMingLiU-ExtB"/>
              </a:rPr>
              <a:t>PERUB♙H♙N</a:t>
            </a:r>
            <a:endParaRPr sz="2200">
              <a:latin typeface="PMingLiU-ExtB"/>
              <a:cs typeface="PMingLiU-ExtB"/>
            </a:endParaRPr>
          </a:p>
        </p:txBody>
      </p:sp>
      <p:sp>
        <p:nvSpPr>
          <p:cNvPr id="7" name="object 7"/>
          <p:cNvSpPr txBox="1"/>
          <p:nvPr/>
        </p:nvSpPr>
        <p:spPr>
          <a:xfrm>
            <a:off x="621918" y="1333961"/>
            <a:ext cx="3123565" cy="4948662"/>
          </a:xfrm>
          <a:prstGeom prst="rect">
            <a:avLst/>
          </a:prstGeom>
        </p:spPr>
        <p:txBody>
          <a:bodyPr vert="horz" wrap="square" lIns="0" tIns="12065" rIns="0" bIns="0" rtlCol="0">
            <a:spAutoFit/>
          </a:bodyPr>
          <a:lstStyle/>
          <a:p>
            <a:pPr marL="12700" marR="5080" algn="just">
              <a:lnSpc>
                <a:spcPct val="143700"/>
              </a:lnSpc>
              <a:spcBef>
                <a:spcPts val="95"/>
              </a:spcBef>
            </a:pPr>
            <a:r>
              <a:rPr lang="en-ID" sz="1600" dirty="0" err="1"/>
              <a:t>Dalam</a:t>
            </a:r>
            <a:r>
              <a:rPr lang="en-ID" sz="1600" dirty="0"/>
              <a:t> </a:t>
            </a:r>
            <a:r>
              <a:rPr lang="en-ID" sz="1600" dirty="0" err="1"/>
              <a:t>penyusunan</a:t>
            </a:r>
            <a:r>
              <a:rPr lang="en-ID" sz="1600" dirty="0"/>
              <a:t> </a:t>
            </a:r>
            <a:r>
              <a:rPr lang="en-ID" sz="1600" dirty="0" err="1"/>
              <a:t>Proyek</a:t>
            </a:r>
            <a:r>
              <a:rPr lang="en-ID" sz="1600" dirty="0"/>
              <a:t> </a:t>
            </a:r>
            <a:r>
              <a:rPr lang="en-ID" sz="1600" dirty="0" err="1"/>
              <a:t>Perubahan</a:t>
            </a:r>
            <a:r>
              <a:rPr lang="en-ID" sz="1600" dirty="0"/>
              <a:t> </a:t>
            </a:r>
            <a:r>
              <a:rPr lang="en-ID" sz="1600" dirty="0" err="1"/>
              <a:t>terdiri</a:t>
            </a:r>
            <a:r>
              <a:rPr lang="en-ID" sz="1600" dirty="0"/>
              <a:t> </a:t>
            </a:r>
            <a:r>
              <a:rPr lang="en-ID" sz="1600" dirty="0" err="1"/>
              <a:t>dari</a:t>
            </a:r>
            <a:r>
              <a:rPr lang="en-ID" sz="1600" dirty="0"/>
              <a:t> 3 (</a:t>
            </a:r>
            <a:r>
              <a:rPr lang="en-ID" sz="1600" dirty="0" err="1"/>
              <a:t>tiga</a:t>
            </a:r>
            <a:r>
              <a:rPr lang="en-ID" sz="1600" dirty="0"/>
              <a:t>) </a:t>
            </a:r>
            <a:r>
              <a:rPr lang="en-ID" sz="1600" dirty="0" err="1"/>
              <a:t>jangka</a:t>
            </a:r>
            <a:r>
              <a:rPr lang="en-ID" sz="1600" dirty="0"/>
              <a:t> </a:t>
            </a:r>
            <a:r>
              <a:rPr lang="en-ID" sz="1600" dirty="0" err="1"/>
              <a:t>waktu</a:t>
            </a:r>
            <a:r>
              <a:rPr lang="en-ID" sz="1600" dirty="0"/>
              <a:t> </a:t>
            </a:r>
            <a:r>
              <a:rPr lang="en-ID" sz="1600" dirty="0" err="1"/>
              <a:t>yaitu</a:t>
            </a:r>
            <a:r>
              <a:rPr lang="en-ID" sz="1600" dirty="0"/>
              <a:t> </a:t>
            </a:r>
            <a:r>
              <a:rPr lang="en-ID" sz="1600" dirty="0" err="1"/>
              <a:t>jangka</a:t>
            </a:r>
            <a:r>
              <a:rPr lang="en-ID" sz="1600" dirty="0"/>
              <a:t> </a:t>
            </a:r>
            <a:r>
              <a:rPr lang="en-ID" sz="1600" dirty="0" err="1"/>
              <a:t>pendek</a:t>
            </a:r>
            <a:r>
              <a:rPr lang="en-ID" sz="1600" dirty="0"/>
              <a:t>, </a:t>
            </a:r>
            <a:r>
              <a:rPr lang="en-ID" sz="1600" dirty="0" err="1"/>
              <a:t>jangka</a:t>
            </a:r>
            <a:r>
              <a:rPr lang="en-ID" sz="1600" dirty="0"/>
              <a:t> </a:t>
            </a:r>
            <a:r>
              <a:rPr lang="en-ID" sz="1600" dirty="0" err="1"/>
              <a:t>menengah</a:t>
            </a:r>
            <a:r>
              <a:rPr lang="en-ID" sz="1600" dirty="0"/>
              <a:t> dan </a:t>
            </a:r>
            <a:r>
              <a:rPr lang="en-ID" sz="1600" dirty="0" err="1"/>
              <a:t>jangka</a:t>
            </a:r>
            <a:r>
              <a:rPr lang="en-ID" sz="1600" dirty="0"/>
              <a:t> </a:t>
            </a:r>
            <a:r>
              <a:rPr lang="en-ID" sz="1600" dirty="0" err="1"/>
              <a:t>panjang</a:t>
            </a:r>
            <a:r>
              <a:rPr lang="en-ID" sz="1600" dirty="0"/>
              <a:t>. </a:t>
            </a:r>
            <a:r>
              <a:rPr lang="en-ID" sz="1600" dirty="0" err="1"/>
              <a:t>Secara</a:t>
            </a:r>
            <a:r>
              <a:rPr lang="en-ID" sz="1600" dirty="0"/>
              <a:t> </a:t>
            </a:r>
            <a:r>
              <a:rPr lang="en-ID" sz="1600" dirty="0" err="1"/>
              <a:t>umum</a:t>
            </a:r>
            <a:r>
              <a:rPr lang="en-ID" sz="1600" dirty="0"/>
              <a:t> </a:t>
            </a:r>
            <a:r>
              <a:rPr lang="en-ID" sz="1600" dirty="0" err="1"/>
              <a:t>kegiatan</a:t>
            </a:r>
            <a:r>
              <a:rPr lang="en-ID" sz="1600" dirty="0"/>
              <a:t> </a:t>
            </a:r>
            <a:r>
              <a:rPr lang="en-ID" sz="1600" dirty="0" err="1"/>
              <a:t>dalam</a:t>
            </a:r>
            <a:r>
              <a:rPr lang="en-ID" sz="1600" dirty="0"/>
              <a:t> </a:t>
            </a:r>
            <a:r>
              <a:rPr lang="en-ID" sz="1600" dirty="0" err="1"/>
              <a:t>tahapan</a:t>
            </a:r>
            <a:r>
              <a:rPr lang="en-ID" sz="1600" dirty="0"/>
              <a:t> </a:t>
            </a:r>
            <a:r>
              <a:rPr lang="en-ID" sz="1600" dirty="0" err="1"/>
              <a:t>jangka</a:t>
            </a:r>
            <a:r>
              <a:rPr lang="en-ID" sz="1600" dirty="0"/>
              <a:t> </a:t>
            </a:r>
            <a:r>
              <a:rPr lang="en-ID" sz="1600" dirty="0" err="1"/>
              <a:t>pendek</a:t>
            </a:r>
            <a:r>
              <a:rPr lang="en-ID" sz="1600" dirty="0"/>
              <a:t> </a:t>
            </a:r>
            <a:r>
              <a:rPr lang="en-ID" sz="1600" dirty="0" err="1"/>
              <a:t>telah</a:t>
            </a:r>
            <a:r>
              <a:rPr lang="en-ID" sz="1600" dirty="0"/>
              <a:t> </a:t>
            </a:r>
            <a:r>
              <a:rPr lang="en-ID" sz="1600" dirty="0" err="1"/>
              <a:t>berhasil</a:t>
            </a:r>
            <a:r>
              <a:rPr lang="en-ID" sz="1600" dirty="0"/>
              <a:t> </a:t>
            </a:r>
            <a:r>
              <a:rPr lang="en-ID" sz="1600" dirty="0" err="1"/>
              <a:t>dilaksanakan</a:t>
            </a:r>
            <a:r>
              <a:rPr lang="en-ID" sz="1600" dirty="0"/>
              <a:t> pada </a:t>
            </a:r>
            <a:r>
              <a:rPr lang="en-ID" sz="1600" dirty="0" err="1"/>
              <a:t>bulan</a:t>
            </a:r>
            <a:r>
              <a:rPr lang="en-ID" sz="1600" dirty="0"/>
              <a:t> </a:t>
            </a:r>
            <a:r>
              <a:rPr lang="en-ID" sz="1600" dirty="0" err="1"/>
              <a:t>Oktober</a:t>
            </a:r>
            <a:r>
              <a:rPr lang="en-ID" sz="1600" dirty="0"/>
              <a:t>-November 2024 </a:t>
            </a:r>
            <a:r>
              <a:rPr lang="en-ID" sz="1600" dirty="0" err="1"/>
              <a:t>telah</a:t>
            </a:r>
            <a:r>
              <a:rPr lang="en-ID" sz="1600" dirty="0"/>
              <a:t> </a:t>
            </a:r>
            <a:r>
              <a:rPr lang="en-ID" sz="1600" dirty="0" err="1"/>
              <a:t>mencapai</a:t>
            </a:r>
            <a:r>
              <a:rPr lang="en-ID" sz="1600" dirty="0"/>
              <a:t> </a:t>
            </a:r>
            <a:r>
              <a:rPr lang="en-ID" sz="1600" dirty="0" err="1"/>
              <a:t>sasaran</a:t>
            </a:r>
            <a:r>
              <a:rPr lang="en-ID" sz="1600" dirty="0"/>
              <a:t> </a:t>
            </a:r>
            <a:r>
              <a:rPr lang="en-ID" sz="1600" dirty="0" err="1"/>
              <a:t>sesuai</a:t>
            </a:r>
            <a:r>
              <a:rPr lang="en-ID" sz="1600" dirty="0"/>
              <a:t> yang </a:t>
            </a:r>
            <a:r>
              <a:rPr lang="en-ID" sz="1600" dirty="0" err="1"/>
              <a:t>direncanakan</a:t>
            </a:r>
            <a:r>
              <a:rPr lang="en-ID" sz="1600" dirty="0"/>
              <a:t>. </a:t>
            </a:r>
            <a:r>
              <a:rPr lang="en-ID" sz="1600" dirty="0" err="1"/>
              <a:t>Untuk</a:t>
            </a:r>
            <a:r>
              <a:rPr lang="en-ID" sz="1600" dirty="0"/>
              <a:t> </a:t>
            </a:r>
            <a:r>
              <a:rPr lang="en-ID" sz="1600" dirty="0" err="1"/>
              <a:t>jangka</a:t>
            </a:r>
            <a:r>
              <a:rPr lang="en-ID" sz="1600" dirty="0"/>
              <a:t> </a:t>
            </a:r>
            <a:r>
              <a:rPr lang="en-ID" sz="1600" dirty="0" err="1"/>
              <a:t>pendek</a:t>
            </a:r>
            <a:r>
              <a:rPr lang="en-ID" sz="1600" dirty="0"/>
              <a:t> </a:t>
            </a:r>
            <a:r>
              <a:rPr lang="en-ID" sz="1600" dirty="0" err="1"/>
              <a:t>terdapat</a:t>
            </a:r>
            <a:r>
              <a:rPr lang="en-ID" sz="1600" dirty="0"/>
              <a:t> 2 </a:t>
            </a:r>
            <a:r>
              <a:rPr lang="en-ID" sz="1600" dirty="0" err="1"/>
              <a:t>tahapan</a:t>
            </a:r>
            <a:r>
              <a:rPr lang="en-ID" sz="1600" dirty="0"/>
              <a:t> </a:t>
            </a:r>
            <a:r>
              <a:rPr lang="en-ID" sz="1600" dirty="0" err="1"/>
              <a:t>utama</a:t>
            </a:r>
            <a:r>
              <a:rPr lang="en-ID" sz="1600" dirty="0"/>
              <a:t> </a:t>
            </a:r>
            <a:r>
              <a:rPr lang="en-ID" sz="1600" dirty="0" err="1"/>
              <a:t>yaitu</a:t>
            </a:r>
            <a:r>
              <a:rPr lang="en-ID" sz="1600" dirty="0"/>
              <a:t> </a:t>
            </a:r>
            <a:r>
              <a:rPr lang="en-ID" sz="1600" dirty="0" err="1"/>
              <a:t>tahap</a:t>
            </a:r>
            <a:r>
              <a:rPr lang="en-ID" sz="1600" dirty="0"/>
              <a:t> </a:t>
            </a:r>
            <a:r>
              <a:rPr lang="en-ID" sz="1600" dirty="0" err="1"/>
              <a:t>persiapan</a:t>
            </a:r>
            <a:r>
              <a:rPr lang="en-ID" sz="1600" dirty="0"/>
              <a:t> dan </a:t>
            </a:r>
            <a:r>
              <a:rPr lang="en-ID" sz="1600" dirty="0" err="1"/>
              <a:t>tahap</a:t>
            </a:r>
            <a:r>
              <a:rPr lang="en-ID" sz="1600" dirty="0"/>
              <a:t> </a:t>
            </a:r>
            <a:r>
              <a:rPr lang="en-ID" sz="1600" dirty="0" err="1"/>
              <a:t>pelaksanaan</a:t>
            </a:r>
            <a:r>
              <a:rPr lang="en-ID" sz="1600" dirty="0"/>
              <a:t>.</a:t>
            </a:r>
            <a:endParaRPr lang="en-US" sz="1600" dirty="0"/>
          </a:p>
          <a:p>
            <a:pPr marL="12700" marR="5080" algn="just">
              <a:lnSpc>
                <a:spcPct val="143700"/>
              </a:lnSpc>
              <a:spcBef>
                <a:spcPts val="95"/>
              </a:spcBef>
            </a:pPr>
            <a:endParaRPr sz="1600" dirty="0">
              <a:latin typeface="Times New Roman"/>
              <a:cs typeface="Times New Roman"/>
            </a:endParaRPr>
          </a:p>
        </p:txBody>
      </p:sp>
      <p:sp>
        <p:nvSpPr>
          <p:cNvPr id="11" name="object 11"/>
          <p:cNvSpPr txBox="1"/>
          <p:nvPr/>
        </p:nvSpPr>
        <p:spPr>
          <a:xfrm>
            <a:off x="3981196" y="1384300"/>
            <a:ext cx="3124200" cy="4948021"/>
          </a:xfrm>
          <a:prstGeom prst="rect">
            <a:avLst/>
          </a:prstGeom>
        </p:spPr>
        <p:txBody>
          <a:bodyPr vert="horz" wrap="square" lIns="0" tIns="11430" rIns="0" bIns="0" rtlCol="0">
            <a:spAutoFit/>
          </a:bodyPr>
          <a:lstStyle/>
          <a:p>
            <a:pPr marL="12700" marR="5080" indent="457200" algn="just">
              <a:lnSpc>
                <a:spcPct val="143800"/>
              </a:lnSpc>
              <a:spcBef>
                <a:spcPts val="90"/>
              </a:spcBef>
            </a:pPr>
            <a:r>
              <a:rPr lang="id-ID" sz="1600" dirty="0"/>
              <a:t>Terlaksananya koordinasi baik internal maupun eksternal, sangat penting. Melakukan koordinasi dengan stakeholder internal memastikan semua pihak yang berkepentingan di dalam organisasi memahami dan mendukung proyek tersebut. Sementara itu, koordinasi dengan stakeholder eksternal memastikan bahwa kebutuhan dan harapan semua pihak diluar organisasi juga dipenuhi.</a:t>
            </a:r>
            <a:endParaRPr lang="en-US" sz="1600" dirty="0"/>
          </a:p>
          <a:p>
            <a:pPr marL="12700" marR="5080" indent="457200" algn="just">
              <a:lnSpc>
                <a:spcPct val="143800"/>
              </a:lnSpc>
              <a:spcBef>
                <a:spcPts val="90"/>
              </a:spcBef>
            </a:pPr>
            <a:endParaRPr sz="1600" dirty="0">
              <a:latin typeface="Times New Roman"/>
              <a:cs typeface="Times New Roman"/>
            </a:endParaRPr>
          </a:p>
        </p:txBody>
      </p:sp>
      <p:sp>
        <p:nvSpPr>
          <p:cNvPr id="12" name="object 12"/>
          <p:cNvSpPr txBox="1"/>
          <p:nvPr/>
        </p:nvSpPr>
        <p:spPr>
          <a:xfrm>
            <a:off x="4423028" y="7341488"/>
            <a:ext cx="1883410" cy="397510"/>
          </a:xfrm>
          <a:prstGeom prst="rect">
            <a:avLst/>
          </a:prstGeom>
        </p:spPr>
        <p:txBody>
          <a:bodyPr vert="horz" wrap="square" lIns="0" tIns="6350" rIns="0" bIns="0" rtlCol="0">
            <a:spAutoFit/>
          </a:bodyPr>
          <a:lstStyle/>
          <a:p>
            <a:pPr marL="12700" marR="5080">
              <a:lnSpc>
                <a:spcPct val="103299"/>
              </a:lnSpc>
              <a:spcBef>
                <a:spcPts val="50"/>
              </a:spcBef>
            </a:pPr>
            <a:r>
              <a:rPr sz="1200" b="1" dirty="0">
                <a:latin typeface="Times New Roman"/>
                <a:cs typeface="Times New Roman"/>
              </a:rPr>
              <a:t>MOBILISASI</a:t>
            </a:r>
            <a:r>
              <a:rPr sz="1200" b="1" spc="-35" dirty="0">
                <a:latin typeface="Times New Roman"/>
                <a:cs typeface="Times New Roman"/>
              </a:rPr>
              <a:t> </a:t>
            </a:r>
            <a:r>
              <a:rPr sz="1200" b="1" spc="-10" dirty="0">
                <a:latin typeface="Times New Roman"/>
                <a:cs typeface="Times New Roman"/>
              </a:rPr>
              <a:t>DUKUNGAN INTERNAL</a:t>
            </a:r>
            <a:endParaRPr sz="1200">
              <a:latin typeface="Times New Roman"/>
              <a:cs typeface="Times New Roman"/>
            </a:endParaRPr>
          </a:p>
        </p:txBody>
      </p:sp>
      <p:sp>
        <p:nvSpPr>
          <p:cNvPr id="13" name="object 13"/>
          <p:cNvSpPr txBox="1"/>
          <p:nvPr/>
        </p:nvSpPr>
        <p:spPr>
          <a:xfrm>
            <a:off x="1348486" y="8027669"/>
            <a:ext cx="1884045" cy="397510"/>
          </a:xfrm>
          <a:prstGeom prst="rect">
            <a:avLst/>
          </a:prstGeom>
        </p:spPr>
        <p:txBody>
          <a:bodyPr vert="horz" wrap="square" lIns="0" tIns="12700" rIns="0" bIns="0" rtlCol="0">
            <a:spAutoFit/>
          </a:bodyPr>
          <a:lstStyle/>
          <a:p>
            <a:pPr marR="5715" algn="r">
              <a:lnSpc>
                <a:spcPct val="100000"/>
              </a:lnSpc>
              <a:spcBef>
                <a:spcPts val="100"/>
              </a:spcBef>
            </a:pPr>
            <a:r>
              <a:rPr sz="1200" b="1" dirty="0">
                <a:latin typeface="Times New Roman"/>
                <a:cs typeface="Times New Roman"/>
              </a:rPr>
              <a:t>MOBILISASI</a:t>
            </a:r>
            <a:r>
              <a:rPr sz="1200" b="1" spc="-35" dirty="0">
                <a:latin typeface="Times New Roman"/>
                <a:cs typeface="Times New Roman"/>
              </a:rPr>
              <a:t> </a:t>
            </a:r>
            <a:r>
              <a:rPr sz="1200" b="1" spc="-10" dirty="0">
                <a:latin typeface="Times New Roman"/>
                <a:cs typeface="Times New Roman"/>
              </a:rPr>
              <a:t>DUKUNGAN</a:t>
            </a:r>
            <a:endParaRPr sz="1200">
              <a:latin typeface="Times New Roman"/>
              <a:cs typeface="Times New Roman"/>
            </a:endParaRPr>
          </a:p>
          <a:p>
            <a:pPr marR="5080" algn="r">
              <a:lnSpc>
                <a:spcPct val="100000"/>
              </a:lnSpc>
              <a:spcBef>
                <a:spcPts val="45"/>
              </a:spcBef>
            </a:pPr>
            <a:r>
              <a:rPr sz="1200" b="1" spc="-10" dirty="0">
                <a:latin typeface="Times New Roman"/>
                <a:cs typeface="Times New Roman"/>
              </a:rPr>
              <a:t>EKSTERNAL</a:t>
            </a:r>
            <a:endParaRPr sz="1200">
              <a:latin typeface="Times New Roman"/>
              <a:cs typeface="Times New Roman"/>
            </a:endParaRPr>
          </a:p>
        </p:txBody>
      </p:sp>
      <p:sp>
        <p:nvSpPr>
          <p:cNvPr id="14" name="object 14"/>
          <p:cNvSpPr txBox="1"/>
          <p:nvPr/>
        </p:nvSpPr>
        <p:spPr>
          <a:xfrm>
            <a:off x="5111877" y="8804909"/>
            <a:ext cx="1672589" cy="397510"/>
          </a:xfrm>
          <a:prstGeom prst="rect">
            <a:avLst/>
          </a:prstGeom>
        </p:spPr>
        <p:txBody>
          <a:bodyPr vert="horz" wrap="square" lIns="0" tIns="6350" rIns="0" bIns="0" rtlCol="0">
            <a:spAutoFit/>
          </a:bodyPr>
          <a:lstStyle/>
          <a:p>
            <a:pPr marL="12700" marR="5080">
              <a:lnSpc>
                <a:spcPct val="103299"/>
              </a:lnSpc>
              <a:spcBef>
                <a:spcPts val="50"/>
              </a:spcBef>
            </a:pPr>
            <a:r>
              <a:rPr sz="1200" b="1" dirty="0">
                <a:latin typeface="Times New Roman"/>
                <a:cs typeface="Times New Roman"/>
              </a:rPr>
              <a:t>FORUM</a:t>
            </a:r>
            <a:r>
              <a:rPr sz="1200" b="1" spc="-60" dirty="0">
                <a:latin typeface="Times New Roman"/>
                <a:cs typeface="Times New Roman"/>
              </a:rPr>
              <a:t> </a:t>
            </a:r>
            <a:r>
              <a:rPr sz="1200" b="1" spc="-10" dirty="0">
                <a:latin typeface="Times New Roman"/>
                <a:cs typeface="Times New Roman"/>
              </a:rPr>
              <a:t>KOMUNIKASI </a:t>
            </a:r>
            <a:r>
              <a:rPr sz="1200" b="1" dirty="0">
                <a:latin typeface="Times New Roman"/>
                <a:cs typeface="Times New Roman"/>
              </a:rPr>
              <a:t>DAN</a:t>
            </a:r>
            <a:r>
              <a:rPr sz="1200" b="1" spc="-5" dirty="0">
                <a:latin typeface="Times New Roman"/>
                <a:cs typeface="Times New Roman"/>
              </a:rPr>
              <a:t> </a:t>
            </a:r>
            <a:r>
              <a:rPr sz="1200" b="1" spc="-10" dirty="0">
                <a:latin typeface="Times New Roman"/>
                <a:cs typeface="Times New Roman"/>
              </a:rPr>
              <a:t>SOSIALISASI</a:t>
            </a:r>
            <a:endParaRPr sz="1200">
              <a:latin typeface="Times New Roman"/>
              <a:cs typeface="Times New Roman"/>
            </a:endParaRPr>
          </a:p>
        </p:txBody>
      </p:sp>
      <p:sp>
        <p:nvSpPr>
          <p:cNvPr id="15" name="object 15"/>
          <p:cNvSpPr txBox="1"/>
          <p:nvPr/>
        </p:nvSpPr>
        <p:spPr>
          <a:xfrm>
            <a:off x="802944" y="9566858"/>
            <a:ext cx="1630680" cy="397510"/>
          </a:xfrm>
          <a:prstGeom prst="rect">
            <a:avLst/>
          </a:prstGeom>
        </p:spPr>
        <p:txBody>
          <a:bodyPr vert="horz" wrap="square" lIns="0" tIns="12700" rIns="0" bIns="0" rtlCol="0">
            <a:spAutoFit/>
          </a:bodyPr>
          <a:lstStyle/>
          <a:p>
            <a:pPr marR="5080" algn="r">
              <a:lnSpc>
                <a:spcPct val="100000"/>
              </a:lnSpc>
              <a:spcBef>
                <a:spcPts val="100"/>
              </a:spcBef>
            </a:pPr>
            <a:r>
              <a:rPr sz="1200" b="1" dirty="0">
                <a:latin typeface="Times New Roman"/>
                <a:cs typeface="Times New Roman"/>
              </a:rPr>
              <a:t>PENGENDALIAN</a:t>
            </a:r>
            <a:r>
              <a:rPr sz="1200" b="1" spc="-50" dirty="0">
                <a:latin typeface="Times New Roman"/>
                <a:cs typeface="Times New Roman"/>
              </a:rPr>
              <a:t> </a:t>
            </a:r>
            <a:r>
              <a:rPr sz="1200" b="1" spc="-25" dirty="0">
                <a:latin typeface="Times New Roman"/>
                <a:cs typeface="Times New Roman"/>
              </a:rPr>
              <a:t>DAN</a:t>
            </a:r>
            <a:endParaRPr sz="1200">
              <a:latin typeface="Times New Roman"/>
              <a:cs typeface="Times New Roman"/>
            </a:endParaRPr>
          </a:p>
          <a:p>
            <a:pPr marR="5080" algn="r">
              <a:lnSpc>
                <a:spcPct val="100000"/>
              </a:lnSpc>
              <a:spcBef>
                <a:spcPts val="45"/>
              </a:spcBef>
            </a:pPr>
            <a:r>
              <a:rPr sz="1200" b="1" spc="-10" dirty="0">
                <a:latin typeface="Times New Roman"/>
                <a:cs typeface="Times New Roman"/>
              </a:rPr>
              <a:t>PENGAWASAN</a:t>
            </a:r>
            <a:endParaRPr sz="120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5" dirty="0"/>
              <a:t>PROJECT</a:t>
            </a:r>
            <a:r>
              <a:rPr spc="-390" dirty="0"/>
              <a:t> </a:t>
            </a:r>
            <a:r>
              <a:rPr spc="-1280" dirty="0"/>
              <a:t>LEADER</a:t>
            </a:r>
          </a:p>
        </p:txBody>
      </p:sp>
      <p:pic>
        <p:nvPicPr>
          <p:cNvPr id="3" name="Picture 2" descr="C:\Users\User\Downloads\WhatsApp Image 2024-10-30 at 15.57.14 (1).jpeg">
            <a:extLst>
              <a:ext uri="{FF2B5EF4-FFF2-40B4-BE49-F238E27FC236}">
                <a16:creationId xmlns:a16="http://schemas.microsoft.com/office/drawing/2014/main" id="{9EF7D589-CF92-4476-B193-8C937561F829}"/>
              </a:ext>
            </a:extLst>
          </p:cNvPr>
          <p:cNvPicPr/>
          <p:nvPr/>
        </p:nvPicPr>
        <p:blipFill rotWithShape="1">
          <a:blip r:embed="rId2">
            <a:extLst>
              <a:ext uri="{28A0092B-C50C-407E-A947-70E740481C1C}">
                <a14:useLocalDpi xmlns:a14="http://schemas.microsoft.com/office/drawing/2010/main" val="0"/>
              </a:ext>
            </a:extLst>
          </a:blip>
          <a:srcRect t="14478" b="12424"/>
          <a:stretch/>
        </p:blipFill>
        <p:spPr bwMode="auto">
          <a:xfrm>
            <a:off x="457200" y="4914137"/>
            <a:ext cx="6673850" cy="4471163"/>
          </a:xfrm>
          <a:prstGeom prst="rect">
            <a:avLst/>
          </a:prstGeom>
          <a:noFill/>
          <a:ln>
            <a:noFill/>
          </a:ln>
          <a:extLst>
            <a:ext uri="{53640926-AAD7-44D8-BBD7-CCE9431645EC}">
              <a14:shadowObscured xmlns:a14="http://schemas.microsoft.com/office/drawing/2010/main"/>
            </a:ext>
          </a:extLst>
        </p:spPr>
      </p:pic>
      <p:sp>
        <p:nvSpPr>
          <p:cNvPr id="4" name="object 17">
            <a:extLst>
              <a:ext uri="{FF2B5EF4-FFF2-40B4-BE49-F238E27FC236}">
                <a16:creationId xmlns:a16="http://schemas.microsoft.com/office/drawing/2014/main" id="{949C600F-523A-46A2-81E2-F6CE51A37B70}"/>
              </a:ext>
            </a:extLst>
          </p:cNvPr>
          <p:cNvSpPr txBox="1"/>
          <p:nvPr/>
        </p:nvSpPr>
        <p:spPr>
          <a:xfrm>
            <a:off x="1797050" y="9398000"/>
            <a:ext cx="4033520" cy="785471"/>
          </a:xfrm>
          <a:prstGeom prst="rect">
            <a:avLst/>
          </a:prstGeom>
          <a:solidFill>
            <a:srgbClr val="0070C0"/>
          </a:solidFill>
          <a:ln>
            <a:solidFill>
              <a:srgbClr val="0070C0"/>
            </a:solidFill>
          </a:ln>
        </p:spPr>
        <p:txBody>
          <a:bodyPr vert="horz" wrap="square" lIns="0" tIns="15875" rIns="0" bIns="0" rtlCol="0">
            <a:spAutoFit/>
          </a:bodyPr>
          <a:lstStyle/>
          <a:p>
            <a:pPr marL="12700" marR="5080" algn="ctr">
              <a:lnSpc>
                <a:spcPts val="3000"/>
              </a:lnSpc>
              <a:spcBef>
                <a:spcPts val="240"/>
              </a:spcBef>
              <a:tabLst>
                <a:tab pos="1078865" algn="l"/>
              </a:tabLst>
            </a:pPr>
            <a:r>
              <a:rPr sz="2750" b="1" dirty="0">
                <a:solidFill>
                  <a:srgbClr val="FFFFFF"/>
                </a:solidFill>
                <a:latin typeface="Calibri"/>
                <a:cs typeface="Calibri"/>
              </a:rPr>
              <a:t>TITO</a:t>
            </a:r>
            <a:r>
              <a:rPr sz="2750" b="1" spc="35" dirty="0">
                <a:solidFill>
                  <a:srgbClr val="FFFFFF"/>
                </a:solidFill>
                <a:latin typeface="Calibri"/>
                <a:cs typeface="Calibri"/>
              </a:rPr>
              <a:t> </a:t>
            </a:r>
            <a:r>
              <a:rPr sz="2750" b="1" spc="10" dirty="0">
                <a:solidFill>
                  <a:srgbClr val="FFFFFF"/>
                </a:solidFill>
                <a:latin typeface="Calibri"/>
                <a:cs typeface="Calibri"/>
              </a:rPr>
              <a:t>DANI,</a:t>
            </a:r>
            <a:r>
              <a:rPr sz="2750" b="1" dirty="0">
                <a:solidFill>
                  <a:srgbClr val="FFFFFF"/>
                </a:solidFill>
                <a:latin typeface="Calibri"/>
                <a:cs typeface="Calibri"/>
              </a:rPr>
              <a:t> </a:t>
            </a:r>
            <a:r>
              <a:rPr sz="2750" b="1" spc="-90" dirty="0">
                <a:solidFill>
                  <a:srgbClr val="FFFFFF"/>
                </a:solidFill>
                <a:latin typeface="Calibri"/>
                <a:cs typeface="Calibri"/>
              </a:rPr>
              <a:t>ST,</a:t>
            </a:r>
            <a:r>
              <a:rPr sz="2750" b="1" dirty="0">
                <a:solidFill>
                  <a:srgbClr val="FFFFFF"/>
                </a:solidFill>
                <a:latin typeface="Calibri"/>
                <a:cs typeface="Calibri"/>
              </a:rPr>
              <a:t> </a:t>
            </a:r>
            <a:r>
              <a:rPr sz="2750" b="1" spc="10" dirty="0">
                <a:solidFill>
                  <a:srgbClr val="FFFFFF"/>
                </a:solidFill>
                <a:latin typeface="Calibri"/>
                <a:cs typeface="Calibri"/>
              </a:rPr>
              <a:t>S.H.,</a:t>
            </a:r>
            <a:r>
              <a:rPr sz="2750" b="1" spc="75" dirty="0">
                <a:solidFill>
                  <a:srgbClr val="FFFFFF"/>
                </a:solidFill>
                <a:latin typeface="Calibri"/>
                <a:cs typeface="Calibri"/>
              </a:rPr>
              <a:t> </a:t>
            </a:r>
            <a:r>
              <a:rPr sz="2750" b="1" spc="15" dirty="0">
                <a:solidFill>
                  <a:srgbClr val="FFFFFF"/>
                </a:solidFill>
                <a:latin typeface="Calibri"/>
                <a:cs typeface="Calibri"/>
              </a:rPr>
              <a:t>M.H. </a:t>
            </a:r>
            <a:r>
              <a:rPr sz="2750" b="1" spc="20" dirty="0">
                <a:solidFill>
                  <a:srgbClr val="FFFFFF"/>
                </a:solidFill>
                <a:latin typeface="Calibri"/>
                <a:cs typeface="Calibri"/>
              </a:rPr>
              <a:t> </a:t>
            </a:r>
            <a:r>
              <a:rPr sz="2750" b="1" spc="30" dirty="0">
                <a:solidFill>
                  <a:srgbClr val="FFFFFF"/>
                </a:solidFill>
                <a:latin typeface="Calibri"/>
                <a:cs typeface="Calibri"/>
              </a:rPr>
              <a:t>NOSIS	</a:t>
            </a:r>
            <a:r>
              <a:rPr sz="2750" b="1" spc="5" dirty="0">
                <a:solidFill>
                  <a:srgbClr val="FFFFFF"/>
                </a:solidFill>
                <a:latin typeface="Calibri"/>
                <a:cs typeface="Calibri"/>
              </a:rPr>
              <a:t>:</a:t>
            </a:r>
            <a:r>
              <a:rPr sz="2750" b="1" spc="-20" dirty="0">
                <a:solidFill>
                  <a:srgbClr val="FFFFFF"/>
                </a:solidFill>
                <a:latin typeface="Calibri"/>
                <a:cs typeface="Calibri"/>
              </a:rPr>
              <a:t> </a:t>
            </a:r>
            <a:r>
              <a:rPr sz="2750" b="1" spc="25" dirty="0">
                <a:solidFill>
                  <a:srgbClr val="FFFFFF"/>
                </a:solidFill>
                <a:latin typeface="Calibri"/>
                <a:cs typeface="Calibri"/>
              </a:rPr>
              <a:t>20240707012301</a:t>
            </a:r>
            <a:endParaRPr sz="275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9273" cy="9777095"/>
          </a:xfrm>
          <a:prstGeom prst="rect">
            <a:avLst/>
          </a:prstGeom>
        </p:spPr>
      </p:pic>
      <p:sp>
        <p:nvSpPr>
          <p:cNvPr id="8" name="object 8"/>
          <p:cNvSpPr txBox="1"/>
          <p:nvPr/>
        </p:nvSpPr>
        <p:spPr>
          <a:xfrm>
            <a:off x="1339341" y="497839"/>
            <a:ext cx="5109845" cy="360680"/>
          </a:xfrm>
          <a:prstGeom prst="rect">
            <a:avLst/>
          </a:prstGeom>
        </p:spPr>
        <p:txBody>
          <a:bodyPr vert="horz" wrap="square" lIns="0" tIns="12065" rIns="0" bIns="0" rtlCol="0">
            <a:spAutoFit/>
          </a:bodyPr>
          <a:lstStyle/>
          <a:p>
            <a:pPr marL="12700">
              <a:lnSpc>
                <a:spcPct val="100000"/>
              </a:lnSpc>
              <a:spcBef>
                <a:spcPts val="95"/>
              </a:spcBef>
            </a:pPr>
            <a:r>
              <a:rPr sz="2200" spc="65" dirty="0">
                <a:latin typeface="PMingLiU-ExtB"/>
                <a:cs typeface="PMingLiU-ExtB"/>
              </a:rPr>
              <a:t>MOBILIS♙SI</a:t>
            </a:r>
            <a:r>
              <a:rPr sz="2200" spc="30" dirty="0">
                <a:latin typeface="PMingLiU-ExtB"/>
                <a:cs typeface="PMingLiU-ExtB"/>
              </a:rPr>
              <a:t> </a:t>
            </a:r>
            <a:r>
              <a:rPr sz="2200" spc="130" dirty="0">
                <a:latin typeface="PMingLiU-ExtB"/>
                <a:cs typeface="PMingLiU-ExtB"/>
              </a:rPr>
              <a:t>DUKUNG♙N</a:t>
            </a:r>
            <a:r>
              <a:rPr sz="2200" spc="15" dirty="0">
                <a:latin typeface="PMingLiU-ExtB"/>
                <a:cs typeface="PMingLiU-ExtB"/>
              </a:rPr>
              <a:t> </a:t>
            </a:r>
            <a:r>
              <a:rPr sz="2200" spc="-10" dirty="0">
                <a:latin typeface="PMingLiU-ExtB"/>
                <a:cs typeface="PMingLiU-ExtB"/>
              </a:rPr>
              <a:t>IN</a:t>
            </a:r>
            <a:r>
              <a:rPr lang="en-US" sz="2200" spc="-10" dirty="0">
                <a:latin typeface="PMingLiU-ExtB"/>
                <a:cs typeface="PMingLiU-ExtB"/>
              </a:rPr>
              <a:t>T</a:t>
            </a:r>
            <a:r>
              <a:rPr sz="2200" spc="-10" dirty="0">
                <a:latin typeface="PMingLiU-ExtB"/>
                <a:cs typeface="PMingLiU-ExtB"/>
              </a:rPr>
              <a:t>ERN♙L</a:t>
            </a:r>
            <a:endParaRPr sz="2200" dirty="0">
              <a:latin typeface="PMingLiU-ExtB"/>
              <a:cs typeface="PMingLiU-ExtB"/>
            </a:endParaRPr>
          </a:p>
        </p:txBody>
      </p:sp>
      <p:pic>
        <p:nvPicPr>
          <p:cNvPr id="10" name="Picture 9" descr="C:\Users\User\Downloads\WhatsApp Image 2024-10-18 at 13.38.07.jpeg">
            <a:extLst>
              <a:ext uri="{FF2B5EF4-FFF2-40B4-BE49-F238E27FC236}">
                <a16:creationId xmlns:a16="http://schemas.microsoft.com/office/drawing/2014/main" id="{4541896A-3B76-4B2B-848C-9DEF88D96AE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1155700"/>
            <a:ext cx="4176464" cy="2088232"/>
          </a:xfrm>
          <a:prstGeom prst="rect">
            <a:avLst/>
          </a:prstGeom>
          <a:noFill/>
          <a:ln>
            <a:noFill/>
          </a:ln>
        </p:spPr>
      </p:pic>
      <p:pic>
        <p:nvPicPr>
          <p:cNvPr id="12" name="Picture 11" descr="C:\Users\User\Downloads\WhatsApp Image 2024-10-30 at 15.18.43.jpeg">
            <a:extLst>
              <a:ext uri="{FF2B5EF4-FFF2-40B4-BE49-F238E27FC236}">
                <a16:creationId xmlns:a16="http://schemas.microsoft.com/office/drawing/2014/main" id="{31A1678E-8346-49D1-850A-89E63E241B8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650" y="6730365"/>
            <a:ext cx="4989195" cy="2807335"/>
          </a:xfrm>
          <a:prstGeom prst="rect">
            <a:avLst/>
          </a:prstGeom>
          <a:noFill/>
          <a:ln>
            <a:noFill/>
          </a:ln>
        </p:spPr>
      </p:pic>
      <p:pic>
        <p:nvPicPr>
          <p:cNvPr id="13" name="Picture 12" descr="C:\Users\User\Downloads\WhatsApp Image 2024-10-30 at 15.18.44 (1).jpeg">
            <a:extLst>
              <a:ext uri="{FF2B5EF4-FFF2-40B4-BE49-F238E27FC236}">
                <a16:creationId xmlns:a16="http://schemas.microsoft.com/office/drawing/2014/main" id="{86BFBDEB-DA42-455B-8DA2-380DA24CFB9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9450" y="3642774"/>
            <a:ext cx="4667857" cy="2688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77730"/>
          </a:xfrm>
          <a:prstGeom prst="rect">
            <a:avLst/>
          </a:prstGeom>
        </p:spPr>
      </p:pic>
      <p:pic>
        <p:nvPicPr>
          <p:cNvPr id="4" name="Picture 3">
            <a:extLst>
              <a:ext uri="{FF2B5EF4-FFF2-40B4-BE49-F238E27FC236}">
                <a16:creationId xmlns:a16="http://schemas.microsoft.com/office/drawing/2014/main" id="{4723A1D2-3596-4A0C-99F1-0579433976C8}"/>
              </a:ext>
            </a:extLst>
          </p:cNvPr>
          <p:cNvPicPr>
            <a:picLocks noChangeAspect="1"/>
          </p:cNvPicPr>
          <p:nvPr/>
        </p:nvPicPr>
        <p:blipFill>
          <a:blip r:embed="rId3"/>
          <a:stretch>
            <a:fillRect/>
          </a:stretch>
        </p:blipFill>
        <p:spPr>
          <a:xfrm>
            <a:off x="577850" y="3136900"/>
            <a:ext cx="6324600" cy="3110524"/>
          </a:xfrm>
          <a:prstGeom prst="rect">
            <a:avLst/>
          </a:prstGeom>
        </p:spPr>
      </p:pic>
      <p:pic>
        <p:nvPicPr>
          <p:cNvPr id="5" name="Picture 4">
            <a:extLst>
              <a:ext uri="{FF2B5EF4-FFF2-40B4-BE49-F238E27FC236}">
                <a16:creationId xmlns:a16="http://schemas.microsoft.com/office/drawing/2014/main" id="{15F1BF97-2DFE-4483-90A0-1F7E6CC72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921" y="729611"/>
            <a:ext cx="3672657" cy="2134877"/>
          </a:xfrm>
          <a:prstGeom prst="rect">
            <a:avLst/>
          </a:prstGeom>
        </p:spPr>
      </p:pic>
      <p:pic>
        <p:nvPicPr>
          <p:cNvPr id="6" name="Picture 5">
            <a:extLst>
              <a:ext uri="{FF2B5EF4-FFF2-40B4-BE49-F238E27FC236}">
                <a16:creationId xmlns:a16="http://schemas.microsoft.com/office/drawing/2014/main" id="{9B73B48D-9762-489E-94F8-A09E26020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1921" y="6718300"/>
            <a:ext cx="3852065" cy="25964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9400" cy="9777730"/>
          </a:xfrm>
          <a:prstGeom prst="rect">
            <a:avLst/>
          </a:prstGeom>
        </p:spPr>
      </p:pic>
      <p:sp>
        <p:nvSpPr>
          <p:cNvPr id="9" name="object 9"/>
          <p:cNvSpPr txBox="1"/>
          <p:nvPr/>
        </p:nvSpPr>
        <p:spPr>
          <a:xfrm>
            <a:off x="1119936" y="497839"/>
            <a:ext cx="5318125" cy="360680"/>
          </a:xfrm>
          <a:prstGeom prst="rect">
            <a:avLst/>
          </a:prstGeom>
        </p:spPr>
        <p:txBody>
          <a:bodyPr vert="horz" wrap="square" lIns="0" tIns="12065" rIns="0" bIns="0" rtlCol="0">
            <a:spAutoFit/>
          </a:bodyPr>
          <a:lstStyle/>
          <a:p>
            <a:pPr marL="12700">
              <a:lnSpc>
                <a:spcPct val="100000"/>
              </a:lnSpc>
              <a:spcBef>
                <a:spcPts val="95"/>
              </a:spcBef>
            </a:pPr>
            <a:r>
              <a:rPr sz="2200" spc="65" dirty="0">
                <a:latin typeface="PMingLiU-ExtB"/>
                <a:cs typeface="PMingLiU-ExtB"/>
              </a:rPr>
              <a:t>MOBILIS♙SI</a:t>
            </a:r>
            <a:r>
              <a:rPr sz="2200" spc="20" dirty="0">
                <a:latin typeface="PMingLiU-ExtB"/>
                <a:cs typeface="PMingLiU-ExtB"/>
              </a:rPr>
              <a:t> </a:t>
            </a:r>
            <a:r>
              <a:rPr sz="2200" spc="135" dirty="0">
                <a:latin typeface="PMingLiU-ExtB"/>
                <a:cs typeface="PMingLiU-ExtB"/>
              </a:rPr>
              <a:t>DUKUNG♙N</a:t>
            </a:r>
            <a:r>
              <a:rPr sz="2200" spc="15" dirty="0">
                <a:latin typeface="PMingLiU-ExtB"/>
                <a:cs typeface="PMingLiU-ExtB"/>
              </a:rPr>
              <a:t> </a:t>
            </a:r>
            <a:r>
              <a:rPr sz="2200" spc="-10" dirty="0">
                <a:latin typeface="PMingLiU-ExtB"/>
                <a:cs typeface="PMingLiU-ExtB"/>
              </a:rPr>
              <a:t>EKS</a:t>
            </a:r>
            <a:r>
              <a:rPr lang="en-US" sz="2200" spc="-10" dirty="0">
                <a:latin typeface="PMingLiU-ExtB"/>
                <a:cs typeface="PMingLiU-ExtB"/>
              </a:rPr>
              <a:t>T</a:t>
            </a:r>
            <a:r>
              <a:rPr sz="2200" spc="-10" dirty="0">
                <a:latin typeface="PMingLiU-ExtB"/>
                <a:cs typeface="PMingLiU-ExtB"/>
              </a:rPr>
              <a:t>ERN♙L</a:t>
            </a:r>
            <a:endParaRPr sz="2200" dirty="0">
              <a:latin typeface="PMingLiU-ExtB"/>
              <a:cs typeface="PMingLiU-ExtB"/>
            </a:endParaRPr>
          </a:p>
        </p:txBody>
      </p:sp>
      <p:pic>
        <p:nvPicPr>
          <p:cNvPr id="11" name="Picture 10">
            <a:extLst>
              <a:ext uri="{FF2B5EF4-FFF2-40B4-BE49-F238E27FC236}">
                <a16:creationId xmlns:a16="http://schemas.microsoft.com/office/drawing/2014/main" id="{D254EBC6-AD6B-465B-8EBA-F0A2E62D4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823" y="1155700"/>
            <a:ext cx="4200853" cy="2974902"/>
          </a:xfrm>
          <a:prstGeom prst="rect">
            <a:avLst/>
          </a:prstGeom>
        </p:spPr>
      </p:pic>
      <p:pic>
        <p:nvPicPr>
          <p:cNvPr id="13" name="Picture 12" descr="C:\Users\User\Downloads\WhatsApp Image 2024-10-01 at 11.46.35.jpeg">
            <a:extLst>
              <a:ext uri="{FF2B5EF4-FFF2-40B4-BE49-F238E27FC236}">
                <a16:creationId xmlns:a16="http://schemas.microsoft.com/office/drawing/2014/main" id="{BA7264D1-F0F8-4749-8459-A347771A69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795" y="4584700"/>
            <a:ext cx="4994910" cy="34709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199"/>
            <a:ext cx="6629146" cy="9777095"/>
            <a:chOff x="457200" y="457199"/>
            <a:chExt cx="6629146" cy="9777095"/>
          </a:xfrm>
        </p:grpSpPr>
        <p:pic>
          <p:nvPicPr>
            <p:cNvPr id="3" name="object 3"/>
            <p:cNvPicPr/>
            <p:nvPr/>
          </p:nvPicPr>
          <p:blipFill>
            <a:blip r:embed="rId2" cstate="print"/>
            <a:stretch>
              <a:fillRect/>
            </a:stretch>
          </p:blipFill>
          <p:spPr>
            <a:xfrm>
              <a:off x="457200" y="457199"/>
              <a:ext cx="6629146" cy="9777095"/>
            </a:xfrm>
            <a:prstGeom prst="rect">
              <a:avLst/>
            </a:prstGeom>
          </p:spPr>
        </p:pic>
        <p:sp>
          <p:nvSpPr>
            <p:cNvPr id="9" name="object 9"/>
            <p:cNvSpPr/>
            <p:nvPr/>
          </p:nvSpPr>
          <p:spPr>
            <a:xfrm>
              <a:off x="681037" y="6510146"/>
              <a:ext cx="2889250" cy="2169160"/>
            </a:xfrm>
            <a:custGeom>
              <a:avLst/>
              <a:gdLst/>
              <a:ahLst/>
              <a:cxnLst/>
              <a:rect l="l" t="t" r="r" b="b"/>
              <a:pathLst>
                <a:path w="2889250" h="2169159">
                  <a:moveTo>
                    <a:pt x="0" y="2169159"/>
                  </a:moveTo>
                  <a:lnTo>
                    <a:pt x="2888869" y="2169159"/>
                  </a:lnTo>
                  <a:lnTo>
                    <a:pt x="2888869" y="0"/>
                  </a:lnTo>
                  <a:lnTo>
                    <a:pt x="0" y="0"/>
                  </a:lnTo>
                  <a:lnTo>
                    <a:pt x="0" y="2169159"/>
                  </a:lnTo>
                  <a:close/>
                </a:path>
              </a:pathLst>
            </a:custGeom>
            <a:ln w="9525">
              <a:solidFill>
                <a:srgbClr val="000000"/>
              </a:solidFill>
            </a:ln>
          </p:spPr>
          <p:txBody>
            <a:bodyPr wrap="square" lIns="0" tIns="0" rIns="0" bIns="0" rtlCol="0"/>
            <a:lstStyle/>
            <a:p>
              <a:endParaRPr/>
            </a:p>
          </p:txBody>
        </p:sp>
      </p:grpSp>
      <p:sp>
        <p:nvSpPr>
          <p:cNvPr id="11" name="object 11"/>
          <p:cNvSpPr txBox="1"/>
          <p:nvPr/>
        </p:nvSpPr>
        <p:spPr>
          <a:xfrm>
            <a:off x="964488" y="497839"/>
            <a:ext cx="5628640" cy="967105"/>
          </a:xfrm>
          <a:prstGeom prst="rect">
            <a:avLst/>
          </a:prstGeom>
        </p:spPr>
        <p:txBody>
          <a:bodyPr vert="horz" wrap="square" lIns="0" tIns="12065" rIns="0" bIns="0" rtlCol="0">
            <a:spAutoFit/>
          </a:bodyPr>
          <a:lstStyle/>
          <a:p>
            <a:pPr algn="ctr">
              <a:lnSpc>
                <a:spcPct val="100000"/>
              </a:lnSpc>
              <a:spcBef>
                <a:spcPts val="95"/>
              </a:spcBef>
            </a:pPr>
            <a:r>
              <a:rPr sz="2200" spc="235" dirty="0">
                <a:latin typeface="PMingLiU-ExtB"/>
                <a:cs typeface="PMingLiU-ExtB"/>
              </a:rPr>
              <a:t>FORUM</a:t>
            </a:r>
            <a:r>
              <a:rPr sz="2200" spc="-15" dirty="0">
                <a:latin typeface="PMingLiU-ExtB"/>
                <a:cs typeface="PMingLiU-ExtB"/>
              </a:rPr>
              <a:t> </a:t>
            </a:r>
            <a:r>
              <a:rPr sz="2200" spc="85" dirty="0">
                <a:latin typeface="PMingLiU-ExtB"/>
                <a:cs typeface="PMingLiU-ExtB"/>
              </a:rPr>
              <a:t>KOMUNIK♙SI</a:t>
            </a:r>
            <a:r>
              <a:rPr sz="2200" dirty="0">
                <a:latin typeface="PMingLiU-ExtB"/>
                <a:cs typeface="PMingLiU-ExtB"/>
              </a:rPr>
              <a:t> D♙N</a:t>
            </a:r>
            <a:r>
              <a:rPr sz="2200" spc="-15" dirty="0">
                <a:latin typeface="PMingLiU-ExtB"/>
                <a:cs typeface="PMingLiU-ExtB"/>
              </a:rPr>
              <a:t> </a:t>
            </a:r>
            <a:r>
              <a:rPr sz="2200" spc="-10" dirty="0">
                <a:latin typeface="PMingLiU-ExtB"/>
                <a:cs typeface="PMingLiU-ExtB"/>
              </a:rPr>
              <a:t>SOSI♙LIS♙SI</a:t>
            </a:r>
            <a:endParaRPr sz="2200">
              <a:latin typeface="PMingLiU-ExtB"/>
              <a:cs typeface="PMingLiU-ExtB"/>
            </a:endParaRPr>
          </a:p>
          <a:p>
            <a:pPr marL="1270" algn="ctr">
              <a:lnSpc>
                <a:spcPct val="100000"/>
              </a:lnSpc>
              <a:spcBef>
                <a:spcPts val="2140"/>
              </a:spcBef>
            </a:pPr>
            <a:r>
              <a:rPr sz="2200" spc="155" dirty="0">
                <a:latin typeface="PMingLiU-ExtB"/>
                <a:cs typeface="PMingLiU-ExtB"/>
              </a:rPr>
              <a:t>PROYEK</a:t>
            </a:r>
            <a:r>
              <a:rPr sz="2200" spc="25" dirty="0">
                <a:latin typeface="PMingLiU-ExtB"/>
                <a:cs typeface="PMingLiU-ExtB"/>
              </a:rPr>
              <a:t> </a:t>
            </a:r>
            <a:r>
              <a:rPr sz="2200" spc="-10" dirty="0">
                <a:latin typeface="PMingLiU-ExtB"/>
                <a:cs typeface="PMingLiU-ExtB"/>
              </a:rPr>
              <a:t>PERUB♙H♙N</a:t>
            </a:r>
            <a:endParaRPr sz="2200">
              <a:latin typeface="PMingLiU-ExtB"/>
              <a:cs typeface="PMingLiU-ExtB"/>
            </a:endParaRPr>
          </a:p>
        </p:txBody>
      </p:sp>
      <p:pic>
        <p:nvPicPr>
          <p:cNvPr id="13" name="Picture 12" descr="C:\Users\User\Downloads\WhatsApp Image 2024-10-30 at 15.57.15 (1).jpeg">
            <a:extLst>
              <a:ext uri="{FF2B5EF4-FFF2-40B4-BE49-F238E27FC236}">
                <a16:creationId xmlns:a16="http://schemas.microsoft.com/office/drawing/2014/main" id="{E9C7C3D0-1862-4E2C-B2ED-24B0D28AF9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242" y="5362066"/>
            <a:ext cx="6227316" cy="3794634"/>
          </a:xfrm>
          <a:prstGeom prst="rect">
            <a:avLst/>
          </a:prstGeom>
          <a:noFill/>
          <a:ln>
            <a:noFill/>
          </a:ln>
        </p:spPr>
      </p:pic>
      <p:pic>
        <p:nvPicPr>
          <p:cNvPr id="14" name="Picture 13" descr="C:\Users\User\Downloads\WhatsApp Image 2024-10-30 at 15.57.14.jpeg">
            <a:extLst>
              <a:ext uri="{FF2B5EF4-FFF2-40B4-BE49-F238E27FC236}">
                <a16:creationId xmlns:a16="http://schemas.microsoft.com/office/drawing/2014/main" id="{8DE59FB5-8F22-4E68-8E64-4A51E90905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47" y="1815718"/>
            <a:ext cx="6227316" cy="30429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200" y="457199"/>
            <a:ext cx="6629019" cy="9776460"/>
          </a:xfrm>
          <a:prstGeom prst="rect">
            <a:avLst/>
          </a:prstGeom>
        </p:spPr>
      </p:pic>
      <p:sp>
        <p:nvSpPr>
          <p:cNvPr id="7" name="object 7"/>
          <p:cNvSpPr txBox="1"/>
          <p:nvPr/>
        </p:nvSpPr>
        <p:spPr>
          <a:xfrm>
            <a:off x="1124508" y="327812"/>
            <a:ext cx="5307965" cy="1035050"/>
          </a:xfrm>
          <a:prstGeom prst="rect">
            <a:avLst/>
          </a:prstGeom>
        </p:spPr>
        <p:txBody>
          <a:bodyPr vert="horz" wrap="square" lIns="0" tIns="12700" rIns="0" bIns="0" rtlCol="0">
            <a:spAutoFit/>
          </a:bodyPr>
          <a:lstStyle/>
          <a:p>
            <a:pPr marL="12700" marR="5080" indent="34925">
              <a:lnSpc>
                <a:spcPct val="150500"/>
              </a:lnSpc>
              <a:spcBef>
                <a:spcPts val="100"/>
              </a:spcBef>
            </a:pPr>
            <a:r>
              <a:rPr sz="2200" spc="75" dirty="0">
                <a:latin typeface="PMingLiU-ExtB"/>
                <a:cs typeface="PMingLiU-ExtB"/>
              </a:rPr>
              <a:t>PENGEND♙LI♙N</a:t>
            </a:r>
            <a:r>
              <a:rPr sz="2200" spc="-40" dirty="0">
                <a:latin typeface="PMingLiU-ExtB"/>
                <a:cs typeface="PMingLiU-ExtB"/>
              </a:rPr>
              <a:t> </a:t>
            </a:r>
            <a:r>
              <a:rPr sz="2200" dirty="0">
                <a:latin typeface="PMingLiU-ExtB"/>
                <a:cs typeface="PMingLiU-ExtB"/>
              </a:rPr>
              <a:t>D♙N</a:t>
            </a:r>
            <a:r>
              <a:rPr sz="2200" spc="-25" dirty="0">
                <a:latin typeface="PMingLiU-ExtB"/>
                <a:cs typeface="PMingLiU-ExtB"/>
              </a:rPr>
              <a:t> </a:t>
            </a:r>
            <a:r>
              <a:rPr sz="2200" spc="-10" dirty="0">
                <a:latin typeface="PMingLiU-ExtB"/>
                <a:cs typeface="PMingLiU-ExtB"/>
              </a:rPr>
              <a:t>PENG♙W♙S♙N </a:t>
            </a:r>
            <a:r>
              <a:rPr sz="2200" spc="-130" dirty="0">
                <a:latin typeface="PMingLiU-ExtB"/>
                <a:cs typeface="PMingLiU-ExtB"/>
              </a:rPr>
              <a:t>PEL♙KS♙N♙♙N</a:t>
            </a:r>
            <a:r>
              <a:rPr sz="2200" spc="35" dirty="0">
                <a:latin typeface="PMingLiU-ExtB"/>
                <a:cs typeface="PMingLiU-ExtB"/>
              </a:rPr>
              <a:t> </a:t>
            </a:r>
            <a:r>
              <a:rPr sz="2200" spc="160" dirty="0">
                <a:latin typeface="PMingLiU-ExtB"/>
                <a:cs typeface="PMingLiU-ExtB"/>
              </a:rPr>
              <a:t>PROYEK</a:t>
            </a:r>
            <a:r>
              <a:rPr sz="2200" spc="45" dirty="0">
                <a:latin typeface="PMingLiU-ExtB"/>
                <a:cs typeface="PMingLiU-ExtB"/>
              </a:rPr>
              <a:t> </a:t>
            </a:r>
            <a:r>
              <a:rPr sz="2200" spc="-10" dirty="0">
                <a:latin typeface="PMingLiU-ExtB"/>
                <a:cs typeface="PMingLiU-ExtB"/>
              </a:rPr>
              <a:t>PERUB♙H♙N</a:t>
            </a:r>
            <a:endParaRPr sz="2200" dirty="0">
              <a:latin typeface="PMingLiU-ExtB"/>
              <a:cs typeface="PMingLiU-ExtB"/>
            </a:endParaRPr>
          </a:p>
        </p:txBody>
      </p:sp>
      <p:sp>
        <p:nvSpPr>
          <p:cNvPr id="8" name="object 8"/>
          <p:cNvSpPr/>
          <p:nvPr/>
        </p:nvSpPr>
        <p:spPr>
          <a:xfrm>
            <a:off x="3887470" y="3318128"/>
            <a:ext cx="3086100" cy="5045075"/>
          </a:xfrm>
          <a:custGeom>
            <a:avLst/>
            <a:gdLst/>
            <a:ahLst/>
            <a:cxnLst/>
            <a:rect l="l" t="t" r="r" b="b"/>
            <a:pathLst>
              <a:path w="3086100" h="5045075">
                <a:moveTo>
                  <a:pt x="0" y="5045075"/>
                </a:moveTo>
                <a:lnTo>
                  <a:pt x="3086100" y="5045075"/>
                </a:lnTo>
                <a:lnTo>
                  <a:pt x="3086100" y="0"/>
                </a:lnTo>
                <a:lnTo>
                  <a:pt x="0" y="0"/>
                </a:lnTo>
                <a:lnTo>
                  <a:pt x="0" y="5045075"/>
                </a:lnTo>
                <a:close/>
              </a:path>
            </a:pathLst>
          </a:custGeom>
          <a:ln w="28575">
            <a:solidFill>
              <a:srgbClr val="FFFFFF"/>
            </a:solidFill>
            <a:prstDash val="sysDashDot"/>
          </a:ln>
        </p:spPr>
        <p:txBody>
          <a:bodyPr wrap="square" lIns="0" tIns="0" rIns="0" bIns="0" rtlCol="0"/>
          <a:lstStyle/>
          <a:p>
            <a:endParaRPr/>
          </a:p>
        </p:txBody>
      </p:sp>
      <p:sp>
        <p:nvSpPr>
          <p:cNvPr id="9" name="object 9"/>
          <p:cNvSpPr txBox="1"/>
          <p:nvPr/>
        </p:nvSpPr>
        <p:spPr>
          <a:xfrm>
            <a:off x="3993769" y="3260572"/>
            <a:ext cx="2887980" cy="4933315"/>
          </a:xfrm>
          <a:prstGeom prst="rect">
            <a:avLst/>
          </a:prstGeom>
        </p:spPr>
        <p:txBody>
          <a:bodyPr vert="horz" wrap="square" lIns="0" tIns="12065" rIns="0" bIns="0" rtlCol="0">
            <a:spAutoFit/>
          </a:bodyPr>
          <a:lstStyle/>
          <a:p>
            <a:pPr marR="5080" algn="just">
              <a:lnSpc>
                <a:spcPct val="143800"/>
              </a:lnSpc>
              <a:spcBef>
                <a:spcPts val="95"/>
              </a:spcBef>
            </a:pPr>
            <a:r>
              <a:rPr sz="1400" dirty="0">
                <a:latin typeface="Times New Roman"/>
                <a:cs typeface="Times New Roman"/>
              </a:rPr>
              <a:t>Tahap</a:t>
            </a:r>
            <a:r>
              <a:rPr sz="1400" spc="240" dirty="0">
                <a:latin typeface="Times New Roman"/>
                <a:cs typeface="Times New Roman"/>
              </a:rPr>
              <a:t>   </a:t>
            </a:r>
            <a:r>
              <a:rPr sz="1400" dirty="0">
                <a:latin typeface="Times New Roman"/>
                <a:cs typeface="Times New Roman"/>
              </a:rPr>
              <a:t>akhir</a:t>
            </a:r>
            <a:r>
              <a:rPr sz="1400" spc="245" dirty="0">
                <a:latin typeface="Times New Roman"/>
                <a:cs typeface="Times New Roman"/>
              </a:rPr>
              <a:t>   </a:t>
            </a:r>
            <a:r>
              <a:rPr sz="1400" dirty="0">
                <a:latin typeface="Times New Roman"/>
                <a:cs typeface="Times New Roman"/>
              </a:rPr>
              <a:t>ini</a:t>
            </a:r>
            <a:r>
              <a:rPr sz="1400" spc="245" dirty="0">
                <a:latin typeface="Times New Roman"/>
                <a:cs typeface="Times New Roman"/>
              </a:rPr>
              <a:t>   </a:t>
            </a:r>
            <a:r>
              <a:rPr sz="1400" dirty="0">
                <a:latin typeface="Times New Roman"/>
                <a:cs typeface="Times New Roman"/>
              </a:rPr>
              <a:t>berfokus</a:t>
            </a:r>
            <a:r>
              <a:rPr sz="1400" spc="250" dirty="0">
                <a:latin typeface="Times New Roman"/>
                <a:cs typeface="Times New Roman"/>
              </a:rPr>
              <a:t>   </a:t>
            </a:r>
            <a:r>
              <a:rPr sz="1400" spc="-20" dirty="0">
                <a:latin typeface="Times New Roman"/>
                <a:cs typeface="Times New Roman"/>
              </a:rPr>
              <a:t>pada </a:t>
            </a:r>
            <a:r>
              <a:rPr sz="1400" dirty="0">
                <a:latin typeface="Times New Roman"/>
                <a:cs typeface="Times New Roman"/>
              </a:rPr>
              <a:t>pengendalian</a:t>
            </a:r>
            <a:r>
              <a:rPr sz="1400" spc="420" dirty="0">
                <a:latin typeface="Times New Roman"/>
                <a:cs typeface="Times New Roman"/>
              </a:rPr>
              <a:t>    </a:t>
            </a:r>
            <a:r>
              <a:rPr sz="1400" dirty="0">
                <a:latin typeface="Times New Roman"/>
                <a:cs typeface="Times New Roman"/>
              </a:rPr>
              <a:t>dan</a:t>
            </a:r>
            <a:r>
              <a:rPr sz="1400" spc="425" dirty="0">
                <a:latin typeface="Times New Roman"/>
                <a:cs typeface="Times New Roman"/>
              </a:rPr>
              <a:t>    </a:t>
            </a:r>
            <a:r>
              <a:rPr sz="1400" spc="-10" dirty="0">
                <a:latin typeface="Times New Roman"/>
                <a:cs typeface="Times New Roman"/>
              </a:rPr>
              <a:t>pengawasan </a:t>
            </a:r>
            <a:r>
              <a:rPr sz="1400" dirty="0">
                <a:latin typeface="Times New Roman"/>
                <a:cs typeface="Times New Roman"/>
              </a:rPr>
              <a:t>implementasi</a:t>
            </a:r>
            <a:r>
              <a:rPr sz="1400" spc="15" dirty="0">
                <a:latin typeface="Times New Roman"/>
                <a:cs typeface="Times New Roman"/>
              </a:rPr>
              <a:t> </a:t>
            </a:r>
            <a:r>
              <a:rPr sz="1400" dirty="0">
                <a:latin typeface="Times New Roman"/>
                <a:cs typeface="Times New Roman"/>
              </a:rPr>
              <a:t>proyek</a:t>
            </a:r>
            <a:r>
              <a:rPr sz="1400" spc="15" dirty="0">
                <a:latin typeface="Times New Roman"/>
                <a:cs typeface="Times New Roman"/>
              </a:rPr>
              <a:t> </a:t>
            </a:r>
            <a:r>
              <a:rPr sz="1400" dirty="0">
                <a:latin typeface="Times New Roman"/>
                <a:cs typeface="Times New Roman"/>
              </a:rPr>
              <a:t>untuk</a:t>
            </a:r>
            <a:r>
              <a:rPr sz="1400" spc="20" dirty="0">
                <a:latin typeface="Times New Roman"/>
                <a:cs typeface="Times New Roman"/>
              </a:rPr>
              <a:t> </a:t>
            </a:r>
            <a:r>
              <a:rPr sz="1400" spc="-10" dirty="0">
                <a:latin typeface="Times New Roman"/>
                <a:cs typeface="Times New Roman"/>
              </a:rPr>
              <a:t>memastikan </a:t>
            </a:r>
            <a:r>
              <a:rPr sz="1400" dirty="0">
                <a:latin typeface="Times New Roman"/>
                <a:cs typeface="Times New Roman"/>
              </a:rPr>
              <a:t>bahwa</a:t>
            </a:r>
            <a:r>
              <a:rPr sz="1400" spc="75" dirty="0">
                <a:latin typeface="Times New Roman"/>
                <a:cs typeface="Times New Roman"/>
              </a:rPr>
              <a:t>  </a:t>
            </a:r>
            <a:r>
              <a:rPr sz="1400" dirty="0">
                <a:latin typeface="Times New Roman"/>
                <a:cs typeface="Times New Roman"/>
              </a:rPr>
              <a:t>seluruh</a:t>
            </a:r>
            <a:r>
              <a:rPr sz="1400" spc="80" dirty="0">
                <a:latin typeface="Times New Roman"/>
                <a:cs typeface="Times New Roman"/>
              </a:rPr>
              <a:t>  </a:t>
            </a:r>
            <a:r>
              <a:rPr sz="1400" dirty="0">
                <a:latin typeface="Times New Roman"/>
                <a:cs typeface="Times New Roman"/>
              </a:rPr>
              <a:t>rencana</a:t>
            </a:r>
            <a:r>
              <a:rPr sz="1400" spc="75" dirty="0">
                <a:latin typeface="Times New Roman"/>
                <a:cs typeface="Times New Roman"/>
              </a:rPr>
              <a:t>  </a:t>
            </a:r>
            <a:r>
              <a:rPr sz="1400" dirty="0">
                <a:latin typeface="Times New Roman"/>
                <a:cs typeface="Times New Roman"/>
              </a:rPr>
              <a:t>dan</a:t>
            </a:r>
            <a:r>
              <a:rPr sz="1400" spc="80" dirty="0">
                <a:latin typeface="Times New Roman"/>
                <a:cs typeface="Times New Roman"/>
              </a:rPr>
              <a:t>  </a:t>
            </a:r>
            <a:r>
              <a:rPr sz="1400" spc="-10" dirty="0">
                <a:latin typeface="Times New Roman"/>
                <a:cs typeface="Times New Roman"/>
              </a:rPr>
              <a:t>prosedur </a:t>
            </a:r>
            <a:r>
              <a:rPr sz="1400" dirty="0">
                <a:latin typeface="Times New Roman"/>
                <a:cs typeface="Times New Roman"/>
              </a:rPr>
              <a:t>dilaksanakan</a:t>
            </a:r>
            <a:r>
              <a:rPr sz="1400" spc="290" dirty="0">
                <a:latin typeface="Times New Roman"/>
                <a:cs typeface="Times New Roman"/>
              </a:rPr>
              <a:t>  </a:t>
            </a:r>
            <a:r>
              <a:rPr sz="1400" dirty="0">
                <a:latin typeface="Times New Roman"/>
                <a:cs typeface="Times New Roman"/>
              </a:rPr>
              <a:t>sesuai</a:t>
            </a:r>
            <a:r>
              <a:rPr sz="1400" spc="290" dirty="0">
                <a:latin typeface="Times New Roman"/>
                <a:cs typeface="Times New Roman"/>
              </a:rPr>
              <a:t>  </a:t>
            </a:r>
            <a:r>
              <a:rPr sz="1400" dirty="0">
                <a:latin typeface="Times New Roman"/>
                <a:cs typeface="Times New Roman"/>
              </a:rPr>
              <a:t>dengan</a:t>
            </a:r>
            <a:r>
              <a:rPr sz="1400" spc="295" dirty="0">
                <a:latin typeface="Times New Roman"/>
                <a:cs typeface="Times New Roman"/>
              </a:rPr>
              <a:t>  </a:t>
            </a:r>
            <a:r>
              <a:rPr sz="1400" spc="-10" dirty="0">
                <a:latin typeface="Times New Roman"/>
                <a:cs typeface="Times New Roman"/>
              </a:rPr>
              <a:t>tujuan. </a:t>
            </a:r>
            <a:r>
              <a:rPr sz="1400" dirty="0">
                <a:latin typeface="Times New Roman"/>
                <a:cs typeface="Times New Roman"/>
              </a:rPr>
              <a:t>Pengendalian</a:t>
            </a:r>
            <a:r>
              <a:rPr sz="1400" spc="305" dirty="0">
                <a:latin typeface="Times New Roman"/>
                <a:cs typeface="Times New Roman"/>
              </a:rPr>
              <a:t>    </a:t>
            </a:r>
            <a:r>
              <a:rPr sz="1400" dirty="0">
                <a:latin typeface="Times New Roman"/>
                <a:cs typeface="Times New Roman"/>
              </a:rPr>
              <a:t>dilakukan</a:t>
            </a:r>
            <a:r>
              <a:rPr sz="1400" spc="310" dirty="0">
                <a:latin typeface="Times New Roman"/>
                <a:cs typeface="Times New Roman"/>
              </a:rPr>
              <a:t>    </a:t>
            </a:r>
            <a:r>
              <a:rPr sz="1400" spc="-10" dirty="0">
                <a:latin typeface="Times New Roman"/>
                <a:cs typeface="Times New Roman"/>
              </a:rPr>
              <a:t>melalui </a:t>
            </a:r>
            <a:r>
              <a:rPr sz="1400" dirty="0">
                <a:latin typeface="Times New Roman"/>
                <a:cs typeface="Times New Roman"/>
              </a:rPr>
              <a:t>pemantauan</a:t>
            </a:r>
            <a:r>
              <a:rPr sz="1400" spc="295" dirty="0">
                <a:latin typeface="Times New Roman"/>
                <a:cs typeface="Times New Roman"/>
              </a:rPr>
              <a:t> </a:t>
            </a:r>
            <a:r>
              <a:rPr sz="1400" dirty="0">
                <a:latin typeface="Times New Roman"/>
                <a:cs typeface="Times New Roman"/>
              </a:rPr>
              <a:t>rutin,</a:t>
            </a:r>
            <a:r>
              <a:rPr sz="1400" spc="285" dirty="0">
                <a:latin typeface="Times New Roman"/>
                <a:cs typeface="Times New Roman"/>
              </a:rPr>
              <a:t> </a:t>
            </a:r>
            <a:r>
              <a:rPr sz="1400" dirty="0">
                <a:latin typeface="Times New Roman"/>
                <a:cs typeface="Times New Roman"/>
              </a:rPr>
              <a:t>penilaian</a:t>
            </a:r>
            <a:r>
              <a:rPr sz="1400" spc="295" dirty="0">
                <a:latin typeface="Times New Roman"/>
                <a:cs typeface="Times New Roman"/>
              </a:rPr>
              <a:t> </a:t>
            </a:r>
            <a:r>
              <a:rPr sz="1400" dirty="0">
                <a:latin typeface="Times New Roman"/>
                <a:cs typeface="Times New Roman"/>
              </a:rPr>
              <a:t>hasil,</a:t>
            </a:r>
            <a:r>
              <a:rPr sz="1400" spc="280" dirty="0">
                <a:latin typeface="Times New Roman"/>
                <a:cs typeface="Times New Roman"/>
              </a:rPr>
              <a:t> </a:t>
            </a:r>
            <a:r>
              <a:rPr sz="1400" spc="-25" dirty="0">
                <a:latin typeface="Times New Roman"/>
                <a:cs typeface="Times New Roman"/>
              </a:rPr>
              <a:t>dan </a:t>
            </a:r>
            <a:r>
              <a:rPr sz="1400" dirty="0">
                <a:latin typeface="Times New Roman"/>
                <a:cs typeface="Times New Roman"/>
              </a:rPr>
              <a:t>evaluasi</a:t>
            </a:r>
            <a:r>
              <a:rPr sz="1400" spc="90" dirty="0">
                <a:latin typeface="Times New Roman"/>
                <a:cs typeface="Times New Roman"/>
              </a:rPr>
              <a:t> </a:t>
            </a:r>
            <a:r>
              <a:rPr sz="1400" dirty="0">
                <a:latin typeface="Times New Roman"/>
                <a:cs typeface="Times New Roman"/>
              </a:rPr>
              <a:t>terhadap</a:t>
            </a:r>
            <a:r>
              <a:rPr sz="1400" spc="80" dirty="0">
                <a:latin typeface="Times New Roman"/>
                <a:cs typeface="Times New Roman"/>
              </a:rPr>
              <a:t> </a:t>
            </a:r>
            <a:r>
              <a:rPr sz="1400" dirty="0">
                <a:latin typeface="Times New Roman"/>
                <a:cs typeface="Times New Roman"/>
              </a:rPr>
              <a:t>progres</a:t>
            </a:r>
            <a:r>
              <a:rPr sz="1400" spc="90" dirty="0">
                <a:latin typeface="Times New Roman"/>
                <a:cs typeface="Times New Roman"/>
              </a:rPr>
              <a:t> </a:t>
            </a:r>
            <a:r>
              <a:rPr sz="1400" dirty="0">
                <a:latin typeface="Times New Roman"/>
                <a:cs typeface="Times New Roman"/>
              </a:rPr>
              <a:t>yang</a:t>
            </a:r>
            <a:r>
              <a:rPr sz="1400" spc="90" dirty="0">
                <a:latin typeface="Times New Roman"/>
                <a:cs typeface="Times New Roman"/>
              </a:rPr>
              <a:t> </a:t>
            </a:r>
            <a:r>
              <a:rPr sz="1400" spc="-10" dirty="0">
                <a:latin typeface="Times New Roman"/>
                <a:cs typeface="Times New Roman"/>
              </a:rPr>
              <a:t>dicapai. </a:t>
            </a:r>
            <a:r>
              <a:rPr sz="1400" dirty="0">
                <a:latin typeface="Times New Roman"/>
                <a:cs typeface="Times New Roman"/>
              </a:rPr>
              <a:t>Apabila</a:t>
            </a:r>
            <a:r>
              <a:rPr sz="1400" spc="290" dirty="0">
                <a:latin typeface="Times New Roman"/>
                <a:cs typeface="Times New Roman"/>
              </a:rPr>
              <a:t>   </a:t>
            </a:r>
            <a:r>
              <a:rPr sz="1400" dirty="0">
                <a:latin typeface="Times New Roman"/>
                <a:cs typeface="Times New Roman"/>
              </a:rPr>
              <a:t>terdapat</a:t>
            </a:r>
            <a:r>
              <a:rPr sz="1400" spc="290" dirty="0">
                <a:latin typeface="Times New Roman"/>
                <a:cs typeface="Times New Roman"/>
              </a:rPr>
              <a:t>   </a:t>
            </a:r>
            <a:r>
              <a:rPr sz="1400" dirty="0">
                <a:latin typeface="Times New Roman"/>
                <a:cs typeface="Times New Roman"/>
              </a:rPr>
              <a:t>hambatan</a:t>
            </a:r>
            <a:r>
              <a:rPr sz="1400" spc="295" dirty="0">
                <a:latin typeface="Times New Roman"/>
                <a:cs typeface="Times New Roman"/>
              </a:rPr>
              <a:t>   </a:t>
            </a:r>
            <a:r>
              <a:rPr sz="1400" spc="-20" dirty="0">
                <a:latin typeface="Times New Roman"/>
                <a:cs typeface="Times New Roman"/>
              </a:rPr>
              <a:t>atau </a:t>
            </a:r>
            <a:r>
              <a:rPr sz="1400" dirty="0">
                <a:latin typeface="Times New Roman"/>
                <a:cs typeface="Times New Roman"/>
              </a:rPr>
              <a:t>penyimpangan,</a:t>
            </a:r>
            <a:r>
              <a:rPr sz="1400" spc="114" dirty="0">
                <a:latin typeface="Times New Roman"/>
                <a:cs typeface="Times New Roman"/>
              </a:rPr>
              <a:t> </a:t>
            </a:r>
            <a:r>
              <a:rPr sz="1400" dirty="0">
                <a:latin typeface="Times New Roman"/>
                <a:cs typeface="Times New Roman"/>
              </a:rPr>
              <a:t>langkah</a:t>
            </a:r>
            <a:r>
              <a:rPr sz="1400" spc="125" dirty="0">
                <a:latin typeface="Times New Roman"/>
                <a:cs typeface="Times New Roman"/>
              </a:rPr>
              <a:t> </a:t>
            </a:r>
            <a:r>
              <a:rPr sz="1400" dirty="0">
                <a:latin typeface="Times New Roman"/>
                <a:cs typeface="Times New Roman"/>
              </a:rPr>
              <a:t>korektif</a:t>
            </a:r>
            <a:r>
              <a:rPr sz="1400" spc="120" dirty="0">
                <a:latin typeface="Times New Roman"/>
                <a:cs typeface="Times New Roman"/>
              </a:rPr>
              <a:t> </a:t>
            </a:r>
            <a:r>
              <a:rPr sz="1400" spc="-10" dirty="0">
                <a:latin typeface="Times New Roman"/>
                <a:cs typeface="Times New Roman"/>
              </a:rPr>
              <a:t>segera </a:t>
            </a:r>
            <a:r>
              <a:rPr sz="1400" dirty="0">
                <a:latin typeface="Times New Roman"/>
                <a:cs typeface="Times New Roman"/>
              </a:rPr>
              <a:t>diambil</a:t>
            </a:r>
            <a:r>
              <a:rPr sz="1400" spc="380" dirty="0">
                <a:latin typeface="Times New Roman"/>
                <a:cs typeface="Times New Roman"/>
              </a:rPr>
              <a:t> </a:t>
            </a:r>
            <a:r>
              <a:rPr sz="1400" dirty="0">
                <a:latin typeface="Times New Roman"/>
                <a:cs typeface="Times New Roman"/>
              </a:rPr>
              <a:t>untuk</a:t>
            </a:r>
            <a:r>
              <a:rPr sz="1400" spc="380" dirty="0">
                <a:latin typeface="Times New Roman"/>
                <a:cs typeface="Times New Roman"/>
              </a:rPr>
              <a:t> </a:t>
            </a:r>
            <a:r>
              <a:rPr sz="1400" dirty="0">
                <a:latin typeface="Times New Roman"/>
                <a:cs typeface="Times New Roman"/>
              </a:rPr>
              <a:t>mengembalikan</a:t>
            </a:r>
            <a:r>
              <a:rPr sz="1400" spc="370" dirty="0">
                <a:latin typeface="Times New Roman"/>
                <a:cs typeface="Times New Roman"/>
              </a:rPr>
              <a:t> </a:t>
            </a:r>
            <a:r>
              <a:rPr sz="1400" spc="-10" dirty="0">
                <a:latin typeface="Times New Roman"/>
                <a:cs typeface="Times New Roman"/>
              </a:rPr>
              <a:t>proyek </a:t>
            </a:r>
            <a:r>
              <a:rPr sz="1400" dirty="0">
                <a:latin typeface="Times New Roman"/>
                <a:cs typeface="Times New Roman"/>
              </a:rPr>
              <a:t>pada</a:t>
            </a:r>
            <a:r>
              <a:rPr sz="1400" spc="254" dirty="0">
                <a:latin typeface="Times New Roman"/>
                <a:cs typeface="Times New Roman"/>
              </a:rPr>
              <a:t> </a:t>
            </a:r>
            <a:r>
              <a:rPr sz="1400" dirty="0">
                <a:latin typeface="Times New Roman"/>
                <a:cs typeface="Times New Roman"/>
              </a:rPr>
              <a:t>jalur</a:t>
            </a:r>
            <a:r>
              <a:rPr sz="1400" spc="250" dirty="0">
                <a:latin typeface="Times New Roman"/>
                <a:cs typeface="Times New Roman"/>
              </a:rPr>
              <a:t> </a:t>
            </a:r>
            <a:r>
              <a:rPr sz="1400" dirty="0">
                <a:latin typeface="Times New Roman"/>
                <a:cs typeface="Times New Roman"/>
              </a:rPr>
              <a:t>yang</a:t>
            </a:r>
            <a:r>
              <a:rPr sz="1400" spc="250" dirty="0">
                <a:latin typeface="Times New Roman"/>
                <a:cs typeface="Times New Roman"/>
              </a:rPr>
              <a:t> </a:t>
            </a:r>
            <a:r>
              <a:rPr sz="1400" dirty="0">
                <a:latin typeface="Times New Roman"/>
                <a:cs typeface="Times New Roman"/>
              </a:rPr>
              <a:t>tepat.</a:t>
            </a:r>
            <a:r>
              <a:rPr sz="1400" spc="254" dirty="0">
                <a:latin typeface="Times New Roman"/>
                <a:cs typeface="Times New Roman"/>
              </a:rPr>
              <a:t> </a:t>
            </a:r>
            <a:r>
              <a:rPr sz="1400" dirty="0">
                <a:latin typeface="Times New Roman"/>
                <a:cs typeface="Times New Roman"/>
              </a:rPr>
              <a:t>Pengawasan</a:t>
            </a:r>
            <a:r>
              <a:rPr sz="1400" spc="265" dirty="0">
                <a:latin typeface="Times New Roman"/>
                <a:cs typeface="Times New Roman"/>
              </a:rPr>
              <a:t> </a:t>
            </a:r>
            <a:r>
              <a:rPr sz="1400" spc="-25" dirty="0">
                <a:latin typeface="Times New Roman"/>
                <a:cs typeface="Times New Roman"/>
              </a:rPr>
              <a:t>ini </a:t>
            </a:r>
            <a:r>
              <a:rPr sz="1400" dirty="0">
                <a:latin typeface="Times New Roman"/>
                <a:cs typeface="Times New Roman"/>
              </a:rPr>
              <a:t>juga</a:t>
            </a:r>
            <a:r>
              <a:rPr sz="1400" spc="280" dirty="0">
                <a:latin typeface="Times New Roman"/>
                <a:cs typeface="Times New Roman"/>
              </a:rPr>
              <a:t> </a:t>
            </a:r>
            <a:r>
              <a:rPr sz="1400" dirty="0">
                <a:latin typeface="Times New Roman"/>
                <a:cs typeface="Times New Roman"/>
              </a:rPr>
              <a:t>bertujuan</a:t>
            </a:r>
            <a:r>
              <a:rPr sz="1400" spc="285" dirty="0">
                <a:latin typeface="Times New Roman"/>
                <a:cs typeface="Times New Roman"/>
              </a:rPr>
              <a:t> </a:t>
            </a:r>
            <a:r>
              <a:rPr sz="1400" dirty="0">
                <a:latin typeface="Times New Roman"/>
                <a:cs typeface="Times New Roman"/>
              </a:rPr>
              <a:t>untuk</a:t>
            </a:r>
            <a:r>
              <a:rPr sz="1400" spc="275" dirty="0">
                <a:latin typeface="Times New Roman"/>
                <a:cs typeface="Times New Roman"/>
              </a:rPr>
              <a:t> </a:t>
            </a:r>
            <a:r>
              <a:rPr sz="1400" dirty="0">
                <a:latin typeface="Times New Roman"/>
                <a:cs typeface="Times New Roman"/>
              </a:rPr>
              <a:t>menjaga</a:t>
            </a:r>
            <a:r>
              <a:rPr sz="1400" spc="270" dirty="0">
                <a:latin typeface="Times New Roman"/>
                <a:cs typeface="Times New Roman"/>
              </a:rPr>
              <a:t> </a:t>
            </a:r>
            <a:r>
              <a:rPr sz="1400" spc="-10" dirty="0">
                <a:latin typeface="Times New Roman"/>
                <a:cs typeface="Times New Roman"/>
              </a:rPr>
              <a:t>kualitas hasil</a:t>
            </a:r>
            <a:r>
              <a:rPr sz="1400" spc="-55" dirty="0">
                <a:latin typeface="Times New Roman"/>
                <a:cs typeface="Times New Roman"/>
              </a:rPr>
              <a:t> </a:t>
            </a:r>
            <a:r>
              <a:rPr sz="1400" spc="-10" dirty="0">
                <a:latin typeface="Times New Roman"/>
                <a:cs typeface="Times New Roman"/>
              </a:rPr>
              <a:t>proyek</a:t>
            </a:r>
            <a:r>
              <a:rPr sz="1400" spc="-55" dirty="0">
                <a:latin typeface="Times New Roman"/>
                <a:cs typeface="Times New Roman"/>
              </a:rPr>
              <a:t> </a:t>
            </a:r>
            <a:r>
              <a:rPr sz="1400" dirty="0">
                <a:latin typeface="Times New Roman"/>
                <a:cs typeface="Times New Roman"/>
              </a:rPr>
              <a:t>agar</a:t>
            </a:r>
            <a:r>
              <a:rPr sz="1400" spc="-60" dirty="0">
                <a:latin typeface="Times New Roman"/>
                <a:cs typeface="Times New Roman"/>
              </a:rPr>
              <a:t> </a:t>
            </a:r>
            <a:r>
              <a:rPr sz="1400" spc="-10" dirty="0">
                <a:latin typeface="Times New Roman"/>
                <a:cs typeface="Times New Roman"/>
              </a:rPr>
              <a:t>capaian</a:t>
            </a:r>
            <a:r>
              <a:rPr sz="1400" spc="-55" dirty="0">
                <a:latin typeface="Times New Roman"/>
                <a:cs typeface="Times New Roman"/>
              </a:rPr>
              <a:t> </a:t>
            </a:r>
            <a:r>
              <a:rPr sz="1400" spc="-10" dirty="0">
                <a:latin typeface="Times New Roman"/>
                <a:cs typeface="Times New Roman"/>
              </a:rPr>
              <a:t>yang</a:t>
            </a:r>
            <a:r>
              <a:rPr sz="1400" spc="-50" dirty="0">
                <a:latin typeface="Times New Roman"/>
                <a:cs typeface="Times New Roman"/>
              </a:rPr>
              <a:t> </a:t>
            </a:r>
            <a:r>
              <a:rPr sz="1400" spc="-10" dirty="0">
                <a:latin typeface="Times New Roman"/>
                <a:cs typeface="Times New Roman"/>
              </a:rPr>
              <a:t>diperoleh </a:t>
            </a:r>
            <a:r>
              <a:rPr sz="1400" dirty="0">
                <a:latin typeface="Times New Roman"/>
                <a:cs typeface="Times New Roman"/>
              </a:rPr>
              <a:t>memenuhi</a:t>
            </a:r>
            <a:r>
              <a:rPr sz="1400" spc="30" dirty="0">
                <a:latin typeface="Times New Roman"/>
                <a:cs typeface="Times New Roman"/>
              </a:rPr>
              <a:t> </a:t>
            </a:r>
            <a:r>
              <a:rPr sz="1400" dirty="0">
                <a:latin typeface="Times New Roman"/>
                <a:cs typeface="Times New Roman"/>
              </a:rPr>
              <a:t>standar</a:t>
            </a:r>
            <a:r>
              <a:rPr sz="1400" spc="35" dirty="0">
                <a:latin typeface="Times New Roman"/>
                <a:cs typeface="Times New Roman"/>
              </a:rPr>
              <a:t> </a:t>
            </a:r>
            <a:r>
              <a:rPr sz="1400" dirty="0">
                <a:latin typeface="Times New Roman"/>
                <a:cs typeface="Times New Roman"/>
              </a:rPr>
              <a:t>yang</a:t>
            </a:r>
            <a:r>
              <a:rPr sz="1400" spc="25" dirty="0">
                <a:latin typeface="Times New Roman"/>
                <a:cs typeface="Times New Roman"/>
              </a:rPr>
              <a:t> </a:t>
            </a:r>
            <a:r>
              <a:rPr sz="1400" dirty="0">
                <a:latin typeface="Times New Roman"/>
                <a:cs typeface="Times New Roman"/>
              </a:rPr>
              <a:t>diharapkan</a:t>
            </a:r>
            <a:r>
              <a:rPr sz="1400" spc="25" dirty="0">
                <a:latin typeface="Times New Roman"/>
                <a:cs typeface="Times New Roman"/>
              </a:rPr>
              <a:t> </a:t>
            </a:r>
            <a:r>
              <a:rPr sz="1400" spc="-25" dirty="0">
                <a:latin typeface="Times New Roman"/>
                <a:cs typeface="Times New Roman"/>
              </a:rPr>
              <a:t>dan </a:t>
            </a:r>
            <a:r>
              <a:rPr sz="1400" dirty="0">
                <a:latin typeface="Times New Roman"/>
                <a:cs typeface="Times New Roman"/>
              </a:rPr>
              <a:t>dapat</a:t>
            </a:r>
            <a:r>
              <a:rPr sz="1400" spc="-40" dirty="0">
                <a:latin typeface="Times New Roman"/>
                <a:cs typeface="Times New Roman"/>
              </a:rPr>
              <a:t> </a:t>
            </a:r>
            <a:r>
              <a:rPr sz="1400" spc="-10" dirty="0">
                <a:latin typeface="Times New Roman"/>
                <a:cs typeface="Times New Roman"/>
              </a:rPr>
              <a:t>berkelanjutan.</a:t>
            </a:r>
            <a:endParaRPr sz="1400">
              <a:latin typeface="Times New Roman"/>
              <a:cs typeface="Times New Roman"/>
            </a:endParaRPr>
          </a:p>
        </p:txBody>
      </p:sp>
      <p:pic>
        <p:nvPicPr>
          <p:cNvPr id="11" name="Picture 10">
            <a:extLst>
              <a:ext uri="{FF2B5EF4-FFF2-40B4-BE49-F238E27FC236}">
                <a16:creationId xmlns:a16="http://schemas.microsoft.com/office/drawing/2014/main" id="{DE92AE1E-FD18-4CBE-92D5-829F231E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33" y="1898833"/>
            <a:ext cx="2714356" cy="3276669"/>
          </a:xfrm>
          <a:prstGeom prst="rect">
            <a:avLst/>
          </a:prstGeom>
        </p:spPr>
      </p:pic>
      <p:pic>
        <p:nvPicPr>
          <p:cNvPr id="12" name="Picture 11">
            <a:extLst>
              <a:ext uri="{FF2B5EF4-FFF2-40B4-BE49-F238E27FC236}">
                <a16:creationId xmlns:a16="http://schemas.microsoft.com/office/drawing/2014/main" id="{F8A570E0-48E8-4E1C-960D-9059725E0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91" y="5495548"/>
            <a:ext cx="3058909" cy="21148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199"/>
            <a:ext cx="6629400" cy="9777730"/>
            <a:chOff x="457200" y="457199"/>
            <a:chExt cx="6629400" cy="9777730"/>
          </a:xfrm>
        </p:grpSpPr>
        <p:pic>
          <p:nvPicPr>
            <p:cNvPr id="3" name="object 3"/>
            <p:cNvPicPr/>
            <p:nvPr/>
          </p:nvPicPr>
          <p:blipFill>
            <a:blip r:embed="rId2" cstate="print"/>
            <a:stretch>
              <a:fillRect/>
            </a:stretch>
          </p:blipFill>
          <p:spPr>
            <a:xfrm>
              <a:off x="457200" y="457199"/>
              <a:ext cx="6629400" cy="9777730"/>
            </a:xfrm>
            <a:prstGeom prst="rect">
              <a:avLst/>
            </a:prstGeom>
          </p:spPr>
        </p:pic>
        <p:sp>
          <p:nvSpPr>
            <p:cNvPr id="5" name="object 5"/>
            <p:cNvSpPr/>
            <p:nvPr/>
          </p:nvSpPr>
          <p:spPr>
            <a:xfrm>
              <a:off x="681037" y="1597024"/>
              <a:ext cx="2755265" cy="4157979"/>
            </a:xfrm>
            <a:custGeom>
              <a:avLst/>
              <a:gdLst/>
              <a:ahLst/>
              <a:cxnLst/>
              <a:rect l="l" t="t" r="r" b="b"/>
              <a:pathLst>
                <a:path w="2755265" h="4157979">
                  <a:moveTo>
                    <a:pt x="0" y="4157979"/>
                  </a:moveTo>
                  <a:lnTo>
                    <a:pt x="2755011" y="4157979"/>
                  </a:lnTo>
                  <a:lnTo>
                    <a:pt x="2755011" y="0"/>
                  </a:lnTo>
                  <a:lnTo>
                    <a:pt x="0" y="0"/>
                  </a:lnTo>
                  <a:lnTo>
                    <a:pt x="0" y="4157979"/>
                  </a:lnTo>
                  <a:close/>
                </a:path>
              </a:pathLst>
            </a:custGeom>
            <a:ln w="9525">
              <a:solidFill>
                <a:srgbClr val="000000"/>
              </a:solidFill>
            </a:ln>
          </p:spPr>
          <p:txBody>
            <a:bodyPr wrap="square" lIns="0" tIns="0" rIns="0" bIns="0" rtlCol="0"/>
            <a:lstStyle/>
            <a:p>
              <a:endParaRPr/>
            </a:p>
          </p:txBody>
        </p:sp>
        <p:sp>
          <p:nvSpPr>
            <p:cNvPr id="7" name="object 7"/>
            <p:cNvSpPr/>
            <p:nvPr/>
          </p:nvSpPr>
          <p:spPr>
            <a:xfrm>
              <a:off x="3961510" y="1597024"/>
              <a:ext cx="2953385" cy="4157979"/>
            </a:xfrm>
            <a:custGeom>
              <a:avLst/>
              <a:gdLst/>
              <a:ahLst/>
              <a:cxnLst/>
              <a:rect l="l" t="t" r="r" b="b"/>
              <a:pathLst>
                <a:path w="2953384" h="4157979">
                  <a:moveTo>
                    <a:pt x="0" y="4157472"/>
                  </a:moveTo>
                  <a:lnTo>
                    <a:pt x="2953385" y="4157472"/>
                  </a:lnTo>
                  <a:lnTo>
                    <a:pt x="2953385" y="0"/>
                  </a:lnTo>
                  <a:lnTo>
                    <a:pt x="0" y="0"/>
                  </a:lnTo>
                  <a:lnTo>
                    <a:pt x="0" y="4157472"/>
                  </a:lnTo>
                  <a:close/>
                </a:path>
              </a:pathLst>
            </a:custGeom>
            <a:ln w="9525">
              <a:solidFill>
                <a:srgbClr val="000000"/>
              </a:solidFill>
            </a:ln>
          </p:spPr>
          <p:txBody>
            <a:bodyPr wrap="square" lIns="0" tIns="0" rIns="0" bIns="0" rtlCol="0"/>
            <a:lstStyle/>
            <a:p>
              <a:endParaRPr/>
            </a:p>
          </p:txBody>
        </p:sp>
      </p:grpSp>
      <p:sp>
        <p:nvSpPr>
          <p:cNvPr id="8" name="object 8"/>
          <p:cNvSpPr txBox="1"/>
          <p:nvPr/>
        </p:nvSpPr>
        <p:spPr>
          <a:xfrm>
            <a:off x="723391" y="497839"/>
            <a:ext cx="6111240" cy="360680"/>
          </a:xfrm>
          <a:prstGeom prst="rect">
            <a:avLst/>
          </a:prstGeom>
        </p:spPr>
        <p:txBody>
          <a:bodyPr vert="horz" wrap="square" lIns="0" tIns="12065" rIns="0" bIns="0" rtlCol="0">
            <a:spAutoFit/>
          </a:bodyPr>
          <a:lstStyle/>
          <a:p>
            <a:pPr marL="12700">
              <a:lnSpc>
                <a:spcPct val="100000"/>
              </a:lnSpc>
              <a:spcBef>
                <a:spcPts val="95"/>
              </a:spcBef>
            </a:pPr>
            <a:r>
              <a:rPr sz="2200" dirty="0">
                <a:latin typeface="PMingLiU-ExtB"/>
                <a:cs typeface="PMingLiU-ExtB"/>
              </a:rPr>
              <a:t>M♙RKE</a:t>
            </a:r>
            <a:r>
              <a:rPr lang="en-US" sz="2200" dirty="0">
                <a:latin typeface="PMingLiU-ExtB"/>
                <a:cs typeface="PMingLiU-ExtB"/>
              </a:rPr>
              <a:t>T</a:t>
            </a:r>
            <a:r>
              <a:rPr sz="2200" dirty="0">
                <a:latin typeface="PMingLiU-ExtB"/>
                <a:cs typeface="PMingLiU-ExtB"/>
              </a:rPr>
              <a:t>ING</a:t>
            </a:r>
            <a:r>
              <a:rPr sz="2200" spc="100" dirty="0">
                <a:latin typeface="PMingLiU-ExtB"/>
                <a:cs typeface="PMingLiU-ExtB"/>
              </a:rPr>
              <a:t> </a:t>
            </a:r>
            <a:r>
              <a:rPr sz="2200" spc="170" dirty="0">
                <a:latin typeface="PMingLiU-ExtB"/>
                <a:cs typeface="PMingLiU-ExtB"/>
              </a:rPr>
              <a:t>PUBLIK</a:t>
            </a:r>
            <a:r>
              <a:rPr sz="2200" spc="85" dirty="0">
                <a:latin typeface="PMingLiU-ExtB"/>
                <a:cs typeface="PMingLiU-ExtB"/>
              </a:rPr>
              <a:t> </a:t>
            </a:r>
            <a:r>
              <a:rPr sz="2200" spc="160" dirty="0">
                <a:latin typeface="PMingLiU-ExtB"/>
                <a:cs typeface="PMingLiU-ExtB"/>
              </a:rPr>
              <a:t>PROYEK</a:t>
            </a:r>
            <a:r>
              <a:rPr sz="2200" spc="70" dirty="0">
                <a:latin typeface="PMingLiU-ExtB"/>
                <a:cs typeface="PMingLiU-ExtB"/>
              </a:rPr>
              <a:t> </a:t>
            </a:r>
            <a:r>
              <a:rPr sz="2200" spc="-10" dirty="0">
                <a:latin typeface="PMingLiU-ExtB"/>
                <a:cs typeface="PMingLiU-ExtB"/>
              </a:rPr>
              <a:t>PERUB♙H♙N</a:t>
            </a:r>
            <a:endParaRPr sz="2200" dirty="0">
              <a:latin typeface="PMingLiU-ExtB"/>
              <a:cs typeface="PMingLiU-ExtB"/>
            </a:endParaRPr>
          </a:p>
        </p:txBody>
      </p:sp>
      <p:sp>
        <p:nvSpPr>
          <p:cNvPr id="9" name="object 9"/>
          <p:cNvSpPr txBox="1"/>
          <p:nvPr/>
        </p:nvSpPr>
        <p:spPr>
          <a:xfrm>
            <a:off x="1483994" y="6625463"/>
            <a:ext cx="4687570" cy="963294"/>
          </a:xfrm>
          <a:prstGeom prst="rect">
            <a:avLst/>
          </a:prstGeom>
          <a:ln w="12700">
            <a:solidFill>
              <a:srgbClr val="FFFFFF"/>
            </a:solidFill>
          </a:ln>
        </p:spPr>
        <p:txBody>
          <a:bodyPr vert="horz" wrap="square" lIns="0" tIns="31114" rIns="0" bIns="0" rtlCol="0">
            <a:spAutoFit/>
          </a:bodyPr>
          <a:lstStyle/>
          <a:p>
            <a:pPr marL="97790" marR="93980" algn="just">
              <a:lnSpc>
                <a:spcPct val="103400"/>
              </a:lnSpc>
              <a:spcBef>
                <a:spcPts val="244"/>
              </a:spcBef>
            </a:pPr>
            <a:r>
              <a:rPr sz="1600" dirty="0">
                <a:latin typeface="Times New Roman"/>
                <a:cs typeface="Times New Roman"/>
              </a:rPr>
              <a:t>Terlaksananya</a:t>
            </a:r>
            <a:r>
              <a:rPr sz="1600" spc="200" dirty="0">
                <a:latin typeface="Times New Roman"/>
                <a:cs typeface="Times New Roman"/>
              </a:rPr>
              <a:t> </a:t>
            </a:r>
            <a:r>
              <a:rPr sz="1600" dirty="0">
                <a:latin typeface="Times New Roman"/>
                <a:cs typeface="Times New Roman"/>
              </a:rPr>
              <a:t>proyek</a:t>
            </a:r>
            <a:r>
              <a:rPr sz="1600" spc="204" dirty="0">
                <a:latin typeface="Times New Roman"/>
                <a:cs typeface="Times New Roman"/>
              </a:rPr>
              <a:t> </a:t>
            </a:r>
            <a:r>
              <a:rPr sz="1600" dirty="0">
                <a:latin typeface="Times New Roman"/>
                <a:cs typeface="Times New Roman"/>
              </a:rPr>
              <a:t>perubahan</a:t>
            </a:r>
            <a:r>
              <a:rPr sz="1600" spc="204" dirty="0">
                <a:latin typeface="Times New Roman"/>
                <a:cs typeface="Times New Roman"/>
              </a:rPr>
              <a:t> </a:t>
            </a:r>
            <a:r>
              <a:rPr sz="1600" dirty="0">
                <a:latin typeface="Times New Roman"/>
                <a:cs typeface="Times New Roman"/>
              </a:rPr>
              <a:t>ini</a:t>
            </a:r>
            <a:r>
              <a:rPr sz="1600" spc="195" dirty="0">
                <a:latin typeface="Times New Roman"/>
                <a:cs typeface="Times New Roman"/>
              </a:rPr>
              <a:t> </a:t>
            </a:r>
            <a:r>
              <a:rPr sz="1600" dirty="0">
                <a:latin typeface="Times New Roman"/>
                <a:cs typeface="Times New Roman"/>
              </a:rPr>
              <a:t>juga</a:t>
            </a:r>
            <a:r>
              <a:rPr sz="1600" spc="200" dirty="0">
                <a:latin typeface="Times New Roman"/>
                <a:cs typeface="Times New Roman"/>
              </a:rPr>
              <a:t> </a:t>
            </a:r>
            <a:r>
              <a:rPr sz="1600" spc="-10" dirty="0">
                <a:latin typeface="Times New Roman"/>
                <a:cs typeface="Times New Roman"/>
              </a:rPr>
              <a:t>dibutuhkan </a:t>
            </a:r>
            <a:r>
              <a:rPr sz="1600" dirty="0">
                <a:latin typeface="Times New Roman"/>
                <a:cs typeface="Times New Roman"/>
              </a:rPr>
              <a:t>strategi</a:t>
            </a:r>
            <a:r>
              <a:rPr sz="1600" spc="100" dirty="0">
                <a:latin typeface="Times New Roman"/>
                <a:cs typeface="Times New Roman"/>
              </a:rPr>
              <a:t> </a:t>
            </a:r>
            <a:r>
              <a:rPr sz="1600" dirty="0">
                <a:latin typeface="Times New Roman"/>
                <a:cs typeface="Times New Roman"/>
              </a:rPr>
              <a:t>pemasaran/publikasi</a:t>
            </a:r>
            <a:r>
              <a:rPr sz="1600" spc="110" dirty="0">
                <a:latin typeface="Times New Roman"/>
                <a:cs typeface="Times New Roman"/>
              </a:rPr>
              <a:t> </a:t>
            </a:r>
            <a:r>
              <a:rPr sz="1600" dirty="0">
                <a:latin typeface="Times New Roman"/>
                <a:cs typeface="Times New Roman"/>
              </a:rPr>
              <a:t>sebagai</a:t>
            </a:r>
            <a:r>
              <a:rPr sz="1600" spc="105" dirty="0">
                <a:latin typeface="Times New Roman"/>
                <a:cs typeface="Times New Roman"/>
              </a:rPr>
              <a:t> </a:t>
            </a:r>
            <a:r>
              <a:rPr sz="1600" dirty="0">
                <a:latin typeface="Times New Roman"/>
                <a:cs typeface="Times New Roman"/>
              </a:rPr>
              <a:t>salah</a:t>
            </a:r>
            <a:r>
              <a:rPr sz="1600" spc="110" dirty="0">
                <a:latin typeface="Times New Roman"/>
                <a:cs typeface="Times New Roman"/>
              </a:rPr>
              <a:t> </a:t>
            </a:r>
            <a:r>
              <a:rPr sz="1600" dirty="0">
                <a:latin typeface="Times New Roman"/>
                <a:cs typeface="Times New Roman"/>
              </a:rPr>
              <a:t>satu</a:t>
            </a:r>
            <a:r>
              <a:rPr sz="1600" spc="105" dirty="0">
                <a:latin typeface="Times New Roman"/>
                <a:cs typeface="Times New Roman"/>
              </a:rPr>
              <a:t> </a:t>
            </a:r>
            <a:r>
              <a:rPr sz="1600" spc="-10" dirty="0">
                <a:latin typeface="Times New Roman"/>
                <a:cs typeface="Times New Roman"/>
              </a:rPr>
              <a:t>wujud </a:t>
            </a:r>
            <a:r>
              <a:rPr sz="1600" dirty="0">
                <a:latin typeface="Times New Roman"/>
                <a:cs typeface="Times New Roman"/>
              </a:rPr>
              <a:t>pelaksanaan</a:t>
            </a:r>
            <a:r>
              <a:rPr sz="1600" spc="-70" dirty="0">
                <a:latin typeface="Times New Roman"/>
                <a:cs typeface="Times New Roman"/>
              </a:rPr>
              <a:t> </a:t>
            </a:r>
            <a:r>
              <a:rPr sz="1600" dirty="0">
                <a:latin typeface="Times New Roman"/>
                <a:cs typeface="Times New Roman"/>
              </a:rPr>
              <a:t>proyek</a:t>
            </a:r>
            <a:r>
              <a:rPr sz="1600" spc="-60" dirty="0">
                <a:latin typeface="Times New Roman"/>
                <a:cs typeface="Times New Roman"/>
              </a:rPr>
              <a:t> </a:t>
            </a:r>
            <a:r>
              <a:rPr sz="1600" spc="-10" dirty="0">
                <a:latin typeface="Times New Roman"/>
                <a:cs typeface="Times New Roman"/>
              </a:rPr>
              <a:t>perubahan</a:t>
            </a:r>
            <a:endParaRPr sz="1600" dirty="0">
              <a:latin typeface="Times New Roman"/>
              <a:cs typeface="Times New Roman"/>
            </a:endParaRPr>
          </a:p>
        </p:txBody>
      </p:sp>
      <p:pic>
        <p:nvPicPr>
          <p:cNvPr id="10" name="Picture 9">
            <a:extLst>
              <a:ext uri="{FF2B5EF4-FFF2-40B4-BE49-F238E27FC236}">
                <a16:creationId xmlns:a16="http://schemas.microsoft.com/office/drawing/2014/main" id="{F7B2D979-0848-4496-80E2-B4057F5C5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687" y="1506273"/>
            <a:ext cx="3062738" cy="4248730"/>
          </a:xfrm>
          <a:prstGeom prst="rect">
            <a:avLst/>
          </a:prstGeom>
        </p:spPr>
      </p:pic>
      <p:pic>
        <p:nvPicPr>
          <p:cNvPr id="11" name="Picture 10">
            <a:extLst>
              <a:ext uri="{FF2B5EF4-FFF2-40B4-BE49-F238E27FC236}">
                <a16:creationId xmlns:a16="http://schemas.microsoft.com/office/drawing/2014/main" id="{FA29A2EF-D85A-4F95-8C7B-A45C9BA57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911" y="1506273"/>
            <a:ext cx="2991983" cy="42487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146" cy="9777095"/>
          </a:xfrm>
          <a:prstGeom prst="rect">
            <a:avLst/>
          </a:prstGeom>
        </p:spPr>
      </p:pic>
      <p:sp>
        <p:nvSpPr>
          <p:cNvPr id="3" name="object 3"/>
          <p:cNvSpPr txBox="1"/>
          <p:nvPr/>
        </p:nvSpPr>
        <p:spPr>
          <a:xfrm>
            <a:off x="2811907" y="497839"/>
            <a:ext cx="1937385" cy="360680"/>
          </a:xfrm>
          <a:prstGeom prst="rect">
            <a:avLst/>
          </a:prstGeom>
        </p:spPr>
        <p:txBody>
          <a:bodyPr vert="horz" wrap="square" lIns="0" tIns="12065" rIns="0" bIns="0" rtlCol="0">
            <a:spAutoFit/>
          </a:bodyPr>
          <a:lstStyle/>
          <a:p>
            <a:pPr marL="12700">
              <a:lnSpc>
                <a:spcPct val="100000"/>
              </a:lnSpc>
              <a:spcBef>
                <a:spcPts val="95"/>
              </a:spcBef>
            </a:pPr>
            <a:r>
              <a:rPr sz="2200" spc="85" dirty="0">
                <a:latin typeface="PMingLiU-ExtB"/>
                <a:cs typeface="PMingLiU-ExtB"/>
              </a:rPr>
              <a:t>KESIMPUL♙N</a:t>
            </a:r>
            <a:endParaRPr sz="2200">
              <a:latin typeface="PMingLiU-ExtB"/>
              <a:cs typeface="PMingLiU-ExtB"/>
            </a:endParaRPr>
          </a:p>
        </p:txBody>
      </p:sp>
      <p:sp>
        <p:nvSpPr>
          <p:cNvPr id="4" name="object 4"/>
          <p:cNvSpPr txBox="1"/>
          <p:nvPr/>
        </p:nvSpPr>
        <p:spPr>
          <a:xfrm>
            <a:off x="444500" y="1314957"/>
            <a:ext cx="3121025" cy="8525283"/>
          </a:xfrm>
          <a:prstGeom prst="rect">
            <a:avLst/>
          </a:prstGeom>
        </p:spPr>
        <p:txBody>
          <a:bodyPr vert="horz" wrap="square" lIns="0" tIns="11430" rIns="0" bIns="0" rtlCol="0">
            <a:spAutoFit/>
          </a:bodyPr>
          <a:lstStyle/>
          <a:p>
            <a:pPr marL="180975" marR="0" lvl="0" indent="-180975" algn="just" defTabSz="914400" rtl="0" eaLnBrk="0" fontAlgn="base" latinLnBrk="0" hangingPunct="0">
              <a:lnSpc>
                <a:spcPct val="100000"/>
              </a:lnSpc>
              <a:spcBef>
                <a:spcPts val="1200"/>
              </a:spcBef>
              <a:spcAft>
                <a:spcPct val="0"/>
              </a:spcAft>
              <a:buClrTx/>
              <a:buSzTx/>
              <a:buFontTx/>
              <a:buChar char="•"/>
              <a:tabLst>
                <a:tab pos="180975" algn="l"/>
              </a:tabLst>
            </a:pPr>
            <a:r>
              <a:rPr kumimoji="0" lang="en-US" altLang="en-US" sz="1600" b="1" i="0" u="none" strike="noStrike" cap="none" normalizeH="0" baseline="0" dirty="0" err="1">
                <a:ln>
                  <a:noFill/>
                </a:ln>
                <a:solidFill>
                  <a:schemeClr val="tx1"/>
                </a:solidFill>
                <a:effectLst/>
                <a:latin typeface="Arial" panose="020B0604020202020204" pitchFamily="34" charset="0"/>
              </a:rPr>
              <a:t>Identifikasi</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Kebutuhan</a:t>
            </a:r>
            <a:r>
              <a:rPr kumimoji="0" lang="en-US" altLang="en-US" sz="1600" b="1" i="0" u="none" strike="noStrike" cap="none" normalizeH="0" baseline="0" dirty="0">
                <a:ln>
                  <a:noFill/>
                </a:ln>
                <a:solidFill>
                  <a:schemeClr val="tx1"/>
                </a:solidFill>
                <a:effectLst/>
                <a:latin typeface="Arial" panose="020B0604020202020204" pitchFamily="34" charset="0"/>
              </a:rPr>
              <a:t> dan </a:t>
            </a:r>
            <a:r>
              <a:rPr kumimoji="0" lang="en-US" altLang="en-US" sz="1600" b="1" i="0" u="none" strike="noStrike" cap="none" normalizeH="0" baseline="0" dirty="0" err="1">
                <a:ln>
                  <a:noFill/>
                </a:ln>
                <a:solidFill>
                  <a:schemeClr val="tx1"/>
                </a:solidFill>
                <a:effectLst/>
                <a:latin typeface="Arial" panose="020B0604020202020204" pitchFamily="34" charset="0"/>
              </a:rPr>
              <a:t>Sasaran</a:t>
            </a:r>
            <a:r>
              <a:rPr lang="en-US" altLang="en-US" sz="1600" dirty="0">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Mengidentifikasi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kebutuhan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masyarakat</a:t>
            </a:r>
            <a:r>
              <a:rPr kumimoji="0" lang="en-US" altLang="en-US" sz="1600" b="0" i="0" u="none" strike="noStrike" cap="none" normalizeH="0" baseline="0" dirty="0">
                <a:ln>
                  <a:noFill/>
                </a:ln>
                <a:solidFill>
                  <a:schemeClr val="tx1"/>
                </a:solidFill>
                <a:effectLst/>
                <a:latin typeface="Arial" panose="020B0604020202020204" pitchFamily="34" charset="0"/>
              </a:rPr>
              <a:t> di </a:t>
            </a:r>
            <a:r>
              <a:rPr kumimoji="0" lang="en-US" altLang="en-US" sz="1600" b="0" i="0" u="none" strike="noStrike" cap="none" normalizeH="0" baseline="0" dirty="0" err="1">
                <a:ln>
                  <a:noFill/>
                </a:ln>
                <a:solidFill>
                  <a:schemeClr val="tx1"/>
                </a:solidFill>
                <a:effectLst/>
                <a:latin typeface="Arial" panose="020B0604020202020204" pitchFamily="34" charset="0"/>
              </a:rPr>
              <a:t>wilayah</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perairan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seperti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layanan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pemeriksaan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umum</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ibu</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anak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serta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penanganan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darurat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Ini</a:t>
            </a:r>
            <a:r>
              <a:rPr kumimoji="0" lang="en-US" altLang="en-US" sz="1600" b="0" i="0" u="none" strike="noStrike" cap="none" normalizeH="0" baseline="0" dirty="0">
                <a:ln>
                  <a:noFill/>
                </a:ln>
                <a:solidFill>
                  <a:schemeClr val="tx1"/>
                </a:solidFill>
                <a:effectLst/>
                <a:latin typeface="Arial" panose="020B0604020202020204" pitchFamily="34" charset="0"/>
              </a:rPr>
              <a:t> juga </a:t>
            </a:r>
            <a:r>
              <a:rPr kumimoji="0" lang="en-US" altLang="en-US" sz="1600" b="0" i="0" u="none" strike="noStrike" cap="none" normalizeH="0" baseline="0" dirty="0" err="1">
                <a:ln>
                  <a:noFill/>
                </a:ln>
                <a:solidFill>
                  <a:schemeClr val="tx1"/>
                </a:solidFill>
                <a:effectLst/>
                <a:latin typeface="Arial" panose="020B0604020202020204" pitchFamily="34" charset="0"/>
              </a:rPr>
              <a:t>mencakup</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pemetaan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wilayah</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sulit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diakses</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memerlukan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dukungan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secara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rutin</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1200"/>
              </a:spcBef>
              <a:spcAft>
                <a:spcPct val="0"/>
              </a:spcAft>
              <a:buClrTx/>
              <a:buSzTx/>
              <a:buFontTx/>
              <a:buChar char="•"/>
              <a:tabLst>
                <a:tab pos="180975" algn="l"/>
              </a:tabLst>
            </a:pPr>
            <a:r>
              <a:rPr kumimoji="0" lang="en-US" altLang="en-US" sz="1600" b="1" i="0" u="none" strike="noStrike" cap="none" normalizeH="0" baseline="0" dirty="0" err="1">
                <a:ln>
                  <a:noFill/>
                </a:ln>
                <a:solidFill>
                  <a:schemeClr val="tx1"/>
                </a:solidFill>
                <a:effectLst/>
                <a:latin typeface="Arial" panose="020B0604020202020204" pitchFamily="34" charset="0"/>
              </a:rPr>
              <a:t>Pembentukan</a:t>
            </a:r>
            <a:r>
              <a:rPr kumimoji="0" lang="en-US" altLang="en-US" sz="1600" b="1" i="0" u="none" strike="noStrike" cap="none" normalizeH="0" baseline="0" dirty="0">
                <a:ln>
                  <a:noFill/>
                </a:ln>
                <a:solidFill>
                  <a:schemeClr val="tx1"/>
                </a:solidFill>
                <a:effectLst/>
                <a:latin typeface="Arial" panose="020B0604020202020204" pitchFamily="34" charset="0"/>
              </a:rPr>
              <a:t> Tim </a:t>
            </a:r>
            <a:r>
              <a:rPr kumimoji="0" lang="en-US" altLang="en-US" sz="1600" b="1" i="0" u="none" strike="noStrike" cap="none" normalizeH="0" baseline="0" dirty="0" err="1">
                <a:ln>
                  <a:noFill/>
                </a:ln>
                <a:solidFill>
                  <a:schemeClr val="tx1"/>
                </a:solidFill>
                <a:effectLst/>
                <a:latin typeface="Arial" panose="020B0604020202020204" pitchFamily="34" charset="0"/>
              </a:rPr>
              <a:t>Pelayanan</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Kesehatan</a:t>
            </a:r>
            <a:r>
              <a:rPr lang="en-US" altLang="en-US" sz="1600" dirty="0">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Dibentuk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tim</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terdiri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dari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tenaga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medis</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paramedis</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dilengkapi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dengan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sarana</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prasarana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medis</a:t>
            </a:r>
            <a:r>
              <a:rPr kumimoji="0" lang="en-US" altLang="en-US" sz="1600" b="0" i="0" u="none" strike="noStrike" cap="none" normalizeH="0" baseline="0" dirty="0">
                <a:ln>
                  <a:noFill/>
                </a:ln>
                <a:solidFill>
                  <a:schemeClr val="tx1"/>
                </a:solidFill>
                <a:effectLst/>
                <a:latin typeface="Arial" panose="020B0604020202020204" pitchFamily="34" charset="0"/>
              </a:rPr>
              <a:t>. Tim </a:t>
            </a:r>
            <a:r>
              <a:rPr kumimoji="0" lang="en-US" altLang="en-US" sz="1600" b="0" i="0" u="none" strike="noStrike" cap="none" normalizeH="0" baseline="0" dirty="0" err="1">
                <a:ln>
                  <a:noFill/>
                </a:ln>
                <a:solidFill>
                  <a:schemeClr val="tx1"/>
                </a:solidFill>
                <a:effectLst/>
                <a:latin typeface="Arial" panose="020B0604020202020204" pitchFamily="34" charset="0"/>
              </a:rPr>
              <a:t>ini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dapat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mencakup</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dokter</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umum</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perawat</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konselor</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serta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melibatkan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anggota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Ditpolairud</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memiliki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keahlian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medis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dasar</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1200"/>
              </a:spcBef>
              <a:spcAft>
                <a:spcPct val="0"/>
              </a:spcAft>
              <a:buClrTx/>
              <a:buSzTx/>
              <a:buFontTx/>
              <a:buChar char="•"/>
              <a:tabLst>
                <a:tab pos="180975" algn="l"/>
              </a:tabLst>
            </a:pPr>
            <a:r>
              <a:rPr kumimoji="0" lang="en-US" altLang="en-US" sz="1600" b="1" i="0" u="none" strike="noStrike" cap="none" normalizeH="0" baseline="0" dirty="0" err="1">
                <a:ln>
                  <a:noFill/>
                </a:ln>
                <a:solidFill>
                  <a:schemeClr val="tx1"/>
                </a:solidFill>
                <a:effectLst/>
                <a:latin typeface="Arial" panose="020B0604020202020204" pitchFamily="34" charset="0"/>
              </a:rPr>
              <a:t>Penyediaan</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Sarana</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Klinik</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Terapung</a:t>
            </a:r>
            <a:r>
              <a:rPr lang="en-US" altLang="en-US" sz="1600" dirty="0">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Ditpolairud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menyediakan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kapal</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atau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perahu</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dimodifikasi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menjadi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klinik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terapung</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Sarana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dilengkapi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dengan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peralatan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medis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dasar</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obat-obatan</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fasilitas</a:t>
            </a:r>
            <a:r>
              <a:rPr kumimoji="0" lang="en-US" altLang="en-US" sz="1600" b="0" i="0" u="none" strike="noStrike" cap="none" normalizeH="0" baseline="0" dirty="0">
                <a:ln>
                  <a:noFill/>
                </a:ln>
                <a:solidFill>
                  <a:schemeClr val="tx1"/>
                </a:solidFill>
                <a:effectLst/>
                <a:latin typeface="Arial" panose="020B0604020202020204" pitchFamily="34" charset="0"/>
              </a:rPr>
              <a:t> yang </a:t>
            </a:r>
            <a:r>
              <a:rPr kumimoji="0" lang="en-US" altLang="en-US" sz="1600" b="0" i="0" u="none" strike="noStrike" cap="none" normalizeH="0" baseline="0" dirty="0" err="1">
                <a:ln>
                  <a:noFill/>
                </a:ln>
                <a:solidFill>
                  <a:schemeClr val="tx1"/>
                </a:solidFill>
                <a:effectLst/>
                <a:latin typeface="Arial" panose="020B0604020202020204" pitchFamily="34" charset="0"/>
              </a:rPr>
              <a:t>memungkinkan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pelayanan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langsung</a:t>
            </a:r>
            <a:r>
              <a:rPr kumimoji="0" lang="en-US" altLang="en-US" sz="1600" b="0" i="0" u="none" strike="noStrike" cap="none" normalizeH="0" baseline="0" dirty="0">
                <a:ln>
                  <a:noFill/>
                </a:ln>
                <a:solidFill>
                  <a:schemeClr val="tx1"/>
                </a:solidFill>
                <a:effectLst/>
                <a:latin typeface="Arial" panose="020B0604020202020204" pitchFamily="34" charset="0"/>
              </a:rPr>
              <a:t> di </a:t>
            </a:r>
            <a:r>
              <a:rPr kumimoji="0" lang="en-US" altLang="en-US" sz="1600" b="0" i="0" u="none" strike="noStrike" cap="none" normalizeH="0" baseline="0" dirty="0" err="1">
                <a:ln>
                  <a:noFill/>
                </a:ln>
                <a:solidFill>
                  <a:schemeClr val="tx1"/>
                </a:solidFill>
                <a:effectLst/>
                <a:latin typeface="Arial" panose="020B0604020202020204" pitchFamily="34" charset="0"/>
              </a:rPr>
              <a:t>atas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kapal</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12700" marR="5080" indent="359410" algn="just">
              <a:lnSpc>
                <a:spcPct val="143800"/>
              </a:lnSpc>
              <a:spcBef>
                <a:spcPts val="90"/>
              </a:spcBef>
            </a:pPr>
            <a:endParaRPr sz="1600" dirty="0">
              <a:latin typeface="Times New Roman"/>
              <a:cs typeface="Times New Roman"/>
            </a:endParaRPr>
          </a:p>
        </p:txBody>
      </p:sp>
      <p:sp>
        <p:nvSpPr>
          <p:cNvPr id="15" name="object 15"/>
          <p:cNvSpPr txBox="1"/>
          <p:nvPr/>
        </p:nvSpPr>
        <p:spPr>
          <a:xfrm>
            <a:off x="3857626" y="1314957"/>
            <a:ext cx="3121024" cy="5908605"/>
          </a:xfrm>
          <a:prstGeom prst="rect">
            <a:avLst/>
          </a:prstGeom>
        </p:spPr>
        <p:txBody>
          <a:bodyPr vert="horz" wrap="square" lIns="0" tIns="12700" rIns="0" bIns="0" rtlCol="0">
            <a:spAutoFit/>
          </a:bodyPr>
          <a:lstStyle/>
          <a:p>
            <a:pPr marL="180975" marR="0" lvl="0" indent="-180975" algn="just" defTabSz="914400" rtl="0" eaLnBrk="0" fontAlgn="base" latinLnBrk="0" hangingPunct="0">
              <a:lnSpc>
                <a:spcPct val="100000"/>
              </a:lnSpc>
              <a:spcBef>
                <a:spcPts val="1200"/>
              </a:spcBef>
              <a:spcAft>
                <a:spcPct val="0"/>
              </a:spcAft>
              <a:buClrTx/>
              <a:buSzTx/>
              <a:buFontTx/>
              <a:buChar char="•"/>
              <a:tabLst>
                <a:tab pos="180975" algn="l"/>
              </a:tabLst>
            </a:pPr>
            <a:r>
              <a:rPr kumimoji="0" lang="en-US" altLang="en-US" sz="1600" b="1" i="0" u="none" strike="noStrike" cap="none" normalizeH="0" baseline="0" dirty="0" err="1">
                <a:ln>
                  <a:noFill/>
                </a:ln>
                <a:solidFill>
                  <a:schemeClr val="tx1"/>
                </a:solidFill>
                <a:effectLst/>
                <a:latin typeface="Arial" panose="020B0604020202020204" pitchFamily="34" charset="0"/>
              </a:rPr>
              <a:t>Pendampingan</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Berbasis</a:t>
            </a:r>
            <a:r>
              <a:rPr kumimoji="0" lang="en-US" altLang="en-US" sz="1600" b="1" i="0" u="none" strike="noStrike" cap="none" normalizeH="0" baseline="0" dirty="0">
                <a:ln>
                  <a:noFill/>
                </a:ln>
                <a:solidFill>
                  <a:schemeClr val="tx1"/>
                </a:solidFill>
                <a:effectLst/>
                <a:latin typeface="Arial" panose="020B0604020202020204" pitchFamily="34" charset="0"/>
              </a:rPr>
              <a:t> Digital</a:t>
            </a:r>
            <a:r>
              <a:rPr lang="en-US" altLang="en-US" sz="1600" dirty="0">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Menggunakan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teknologi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untuk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memantau</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mencatat</a:t>
            </a:r>
            <a:r>
              <a:rPr kumimoji="0" lang="en-US" altLang="en-US" sz="1600" b="0" i="0" u="none" strike="noStrike" cap="none" normalizeH="0" baseline="0" dirty="0">
                <a:ln>
                  <a:noFill/>
                </a:ln>
                <a:solidFill>
                  <a:schemeClr val="tx1"/>
                </a:solidFill>
                <a:effectLst/>
                <a:latin typeface="Arial" panose="020B0604020202020204" pitchFamily="34" charset="0"/>
              </a:rPr>
              <a:t> data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pasien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secara</a:t>
            </a:r>
            <a:r>
              <a:rPr kumimoji="0" lang="en-US" altLang="en-US" sz="1600" b="0" i="0" u="none" strike="noStrike" cap="none" normalizeH="0" baseline="0" dirty="0">
                <a:ln>
                  <a:noFill/>
                </a:ln>
                <a:solidFill>
                  <a:schemeClr val="tx1"/>
                </a:solidFill>
                <a:effectLst/>
                <a:latin typeface="Arial" panose="020B0604020202020204" pitchFamily="34" charset="0"/>
              </a:rPr>
              <a:t> digital. Data </a:t>
            </a:r>
            <a:r>
              <a:rPr kumimoji="0" lang="en-US" altLang="en-US" sz="1600" b="0" i="0" u="none" strike="noStrike" cap="none" normalizeH="0" baseline="0" dirty="0" err="1">
                <a:ln>
                  <a:noFill/>
                </a:ln>
                <a:solidFill>
                  <a:schemeClr val="tx1"/>
                </a:solidFill>
                <a:effectLst/>
                <a:latin typeface="Arial" panose="020B0604020202020204" pitchFamily="34" charset="0"/>
              </a:rPr>
              <a:t>ini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dapat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diakses</a:t>
            </a:r>
            <a:r>
              <a:rPr kumimoji="0" lang="en-US" altLang="en-US" sz="1600" b="0" i="0" u="none" strike="noStrike" cap="none" normalizeH="0" baseline="0" dirty="0">
                <a:ln>
                  <a:noFill/>
                </a:ln>
                <a:solidFill>
                  <a:schemeClr val="tx1"/>
                </a:solidFill>
                <a:effectLst/>
                <a:latin typeface="Arial" panose="020B0604020202020204" pitchFamily="34" charset="0"/>
              </a:rPr>
              <a:t> oleh </a:t>
            </a:r>
            <a:r>
              <a:rPr kumimoji="0" lang="en-US" altLang="en-US" sz="1600" b="0" i="0" u="none" strike="noStrike" cap="none" normalizeH="0" baseline="0" dirty="0" err="1">
                <a:ln>
                  <a:noFill/>
                </a:ln>
                <a:solidFill>
                  <a:schemeClr val="tx1"/>
                </a:solidFill>
                <a:effectLst/>
                <a:latin typeface="Arial" panose="020B0604020202020204" pitchFamily="34" charset="0"/>
              </a:rPr>
              <a:t>pusat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mempermudah</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tindak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lanjut</a:t>
            </a:r>
            <a:r>
              <a:rPr kumimoji="0" lang="en-US" altLang="en-US" sz="1600" b="0" i="0" u="none" strike="noStrike" cap="none" normalizeH="0" baseline="0" dirty="0">
                <a:ln>
                  <a:noFill/>
                </a:ln>
                <a:solidFill>
                  <a:schemeClr val="tx1"/>
                </a:solidFill>
                <a:effectLst/>
                <a:latin typeface="Arial" panose="020B0604020202020204" pitchFamily="34" charset="0"/>
              </a:rPr>
              <a:t> di masa </a:t>
            </a:r>
            <a:r>
              <a:rPr kumimoji="0" lang="en-US" altLang="en-US" sz="1600" b="0" i="0" u="none" strike="noStrike" cap="none" normalizeH="0" baseline="0" dirty="0" err="1">
                <a:ln>
                  <a:noFill/>
                </a:ln>
                <a:solidFill>
                  <a:schemeClr val="tx1"/>
                </a:solidFill>
                <a:effectLst/>
                <a:latin typeface="Arial" panose="020B0604020202020204" pitchFamily="34" charset="0"/>
              </a:rPr>
              <a:t>mendatang</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termasuk</a:t>
            </a:r>
            <a:r>
              <a:rPr kumimoji="0" lang="en-US" altLang="en-US" sz="1600" b="0" i="0" u="none" strike="noStrike" cap="none" normalizeH="0" baseline="0" dirty="0">
                <a:ln>
                  <a:noFill/>
                </a:ln>
                <a:solidFill>
                  <a:schemeClr val="tx1"/>
                </a:solidFill>
                <a:effectLst/>
                <a:latin typeface="Arial" panose="020B0604020202020204" pitchFamily="34" charset="0"/>
              </a:rPr>
              <a:t> telemedicine </a:t>
            </a:r>
            <a:r>
              <a:rPr kumimoji="0" lang="en-US" altLang="en-US" sz="1600" b="0" i="0" u="none" strike="noStrike" cap="none" normalizeH="0" baseline="0" dirty="0" err="1">
                <a:ln>
                  <a:noFill/>
                </a:ln>
                <a:solidFill>
                  <a:schemeClr val="tx1"/>
                </a:solidFill>
                <a:effectLst/>
                <a:latin typeface="Arial" panose="020B0604020202020204" pitchFamily="34" charset="0"/>
              </a:rPr>
              <a:t>untuk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konsultasi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jarak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jauh</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dengan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spesialis</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1200"/>
              </a:spcBef>
              <a:spcAft>
                <a:spcPct val="0"/>
              </a:spcAft>
              <a:buClrTx/>
              <a:buSzTx/>
              <a:buFontTx/>
              <a:buChar char="•"/>
              <a:tabLst>
                <a:tab pos="180975" algn="l"/>
              </a:tabLst>
            </a:pPr>
            <a:r>
              <a:rPr kumimoji="0" lang="en-US" altLang="en-US" sz="1600" b="1" i="0" u="none" strike="noStrike" cap="none" normalizeH="0" baseline="0" dirty="0" err="1">
                <a:ln>
                  <a:noFill/>
                </a:ln>
                <a:solidFill>
                  <a:schemeClr val="tx1"/>
                </a:solidFill>
                <a:effectLst/>
                <a:latin typeface="Arial" panose="020B0604020202020204" pitchFamily="34" charset="0"/>
              </a:rPr>
              <a:t>Peningkatan</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Kemandirian</a:t>
            </a:r>
            <a:r>
              <a:rPr kumimoji="0" lang="en-US" altLang="en-US" sz="1600" b="1" i="0" u="none" strike="noStrike" cap="none" normalizeH="0" baseline="0" dirty="0">
                <a:ln>
                  <a:noFill/>
                </a:ln>
                <a:solidFill>
                  <a:schemeClr val="tx1"/>
                </a:solidFill>
                <a:effectLst/>
                <a:latin typeface="Arial" panose="020B0604020202020204" pitchFamily="34" charset="0"/>
              </a:rPr>
              <a:t> dan </a:t>
            </a:r>
            <a:r>
              <a:rPr kumimoji="0" lang="en-US" altLang="en-US" sz="1600" b="1" i="0" u="none" strike="noStrike" cap="none" normalizeH="0" baseline="0" dirty="0" err="1">
                <a:ln>
                  <a:noFill/>
                </a:ln>
                <a:solidFill>
                  <a:schemeClr val="tx1"/>
                </a:solidFill>
                <a:effectLst/>
                <a:latin typeface="Arial" panose="020B0604020202020204" pitchFamily="34" charset="0"/>
              </a:rPr>
              <a:t>Edukasi</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Kesehatan</a:t>
            </a:r>
            <a:r>
              <a:rPr lang="en-US" altLang="en-US" sz="1600" dirty="0">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Selain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pelayanan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medis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klinik</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terapung</a:t>
            </a:r>
            <a:r>
              <a:rPr kumimoji="0" lang="en-US" altLang="en-US" sz="1600" b="0" i="0" u="none" strike="noStrike" cap="none" normalizeH="0" baseline="0" dirty="0">
                <a:ln>
                  <a:noFill/>
                </a:ln>
                <a:solidFill>
                  <a:schemeClr val="tx1"/>
                </a:solidFill>
                <a:effectLst/>
                <a:latin typeface="Arial" panose="020B0604020202020204" pitchFamily="34" charset="0"/>
              </a:rPr>
              <a:t> juga </a:t>
            </a:r>
            <a:r>
              <a:rPr kumimoji="0" lang="en-US" altLang="en-US" sz="1600" b="0" i="0" u="none" strike="noStrike" cap="none" normalizeH="0" baseline="0" dirty="0" err="1">
                <a:ln>
                  <a:noFill/>
                </a:ln>
                <a:solidFill>
                  <a:schemeClr val="tx1"/>
                </a:solidFill>
                <a:effectLst/>
                <a:latin typeface="Arial" panose="020B0604020202020204" pitchFamily="34" charset="0"/>
              </a:rPr>
              <a:t>akan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memberikan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edukasi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kepada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masyarakat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tentang</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pola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hidup</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sehat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pencegahan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penyakit</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kebersihan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lingkungan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Edukasi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bertujuan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meningkatkan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kesadaran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kesehatan</a:t>
            </a:r>
            <a:r>
              <a:rPr kumimoji="0" lang="en-US" altLang="en-US" sz="1600" b="0" i="0" u="none" strike="noStrike" cap="none" normalizeH="0" baseline="0" dirty="0">
                <a:ln>
                  <a:noFill/>
                </a:ln>
                <a:solidFill>
                  <a:schemeClr val="tx1"/>
                </a:solidFill>
                <a:effectLst/>
                <a:latin typeface="Arial" panose="020B0604020202020204" pitchFamily="34" charset="0"/>
              </a:rPr>
              <a:t> dan </a:t>
            </a:r>
            <a:r>
              <a:rPr kumimoji="0" lang="en-US" altLang="en-US" sz="1600" b="0" i="0" u="none" strike="noStrike" cap="none" normalizeH="0" baseline="0" dirty="0" err="1">
                <a:ln>
                  <a:noFill/>
                </a:ln>
                <a:solidFill>
                  <a:schemeClr val="tx1"/>
                </a:solidFill>
                <a:effectLst/>
                <a:latin typeface="Arial" panose="020B0604020202020204" pitchFamily="34" charset="0"/>
              </a:rPr>
              <a:t>kemandirian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masyarakat</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12700" marR="5080" indent="359410">
              <a:lnSpc>
                <a:spcPct val="143300"/>
              </a:lnSpc>
              <a:spcBef>
                <a:spcPts val="100"/>
              </a:spcBef>
            </a:pPr>
            <a:endParaRPr sz="1600" dirty="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50"/>
            <a:ext cx="6628765" cy="9829419"/>
          </a:xfrm>
          <a:prstGeom prst="rect">
            <a:avLst/>
          </a:prstGeom>
        </p:spPr>
      </p:pic>
      <p:sp>
        <p:nvSpPr>
          <p:cNvPr id="3" name="object 3"/>
          <p:cNvSpPr txBox="1"/>
          <p:nvPr/>
        </p:nvSpPr>
        <p:spPr>
          <a:xfrm>
            <a:off x="3284346" y="497839"/>
            <a:ext cx="993140" cy="360680"/>
          </a:xfrm>
          <a:prstGeom prst="rect">
            <a:avLst/>
          </a:prstGeom>
        </p:spPr>
        <p:txBody>
          <a:bodyPr vert="horz" wrap="square" lIns="0" tIns="12065" rIns="0" bIns="0" rtlCol="0">
            <a:spAutoFit/>
          </a:bodyPr>
          <a:lstStyle/>
          <a:p>
            <a:pPr marL="12700">
              <a:lnSpc>
                <a:spcPct val="100000"/>
              </a:lnSpc>
              <a:spcBef>
                <a:spcPts val="95"/>
              </a:spcBef>
            </a:pPr>
            <a:r>
              <a:rPr sz="2200" spc="-155" dirty="0">
                <a:latin typeface="PMingLiU-ExtB"/>
                <a:cs typeface="PMingLiU-ExtB"/>
              </a:rPr>
              <a:t>S♙R♙N</a:t>
            </a:r>
            <a:endParaRPr sz="2200">
              <a:latin typeface="PMingLiU-ExtB"/>
              <a:cs typeface="PMingLiU-ExtB"/>
            </a:endParaRPr>
          </a:p>
        </p:txBody>
      </p:sp>
      <p:sp>
        <p:nvSpPr>
          <p:cNvPr id="4" name="object 4"/>
          <p:cNvSpPr txBox="1"/>
          <p:nvPr/>
        </p:nvSpPr>
        <p:spPr>
          <a:xfrm>
            <a:off x="482600" y="1054499"/>
            <a:ext cx="3295650" cy="7717241"/>
          </a:xfrm>
          <a:prstGeom prst="rect">
            <a:avLst/>
          </a:prstGeom>
        </p:spPr>
        <p:txBody>
          <a:bodyPr vert="horz" wrap="square" lIns="0" tIns="12065" rIns="0" bIns="0" rtlCol="0">
            <a:spAutoFit/>
          </a:bodyPr>
          <a:lstStyle/>
          <a:p>
            <a:pPr marL="0" marR="0" lvl="0" indent="0" algn="just" defTabSz="914400" rtl="0" eaLnBrk="0" fontAlgn="base" latinLnBrk="0" hangingPunct="0">
              <a:lnSpc>
                <a:spcPct val="100000"/>
              </a:lnSpc>
              <a:spcBef>
                <a:spcPts val="600"/>
              </a:spcBef>
              <a:spcAft>
                <a:spcPct val="0"/>
              </a:spcAft>
              <a:buClrTx/>
              <a:buSzTx/>
              <a:tabLst/>
            </a:pPr>
            <a:r>
              <a:rPr kumimoji="0" lang="en-US" altLang="en-US" sz="1400" b="1" i="0" u="none" strike="noStrike" cap="none" normalizeH="0" baseline="0" dirty="0" err="1">
                <a:ln>
                  <a:noFill/>
                </a:ln>
                <a:solidFill>
                  <a:schemeClr val="tx1"/>
                </a:solidFill>
                <a:effectLst/>
                <a:latin typeface="Arial" panose="020B0604020202020204" pitchFamily="34" charset="0"/>
              </a:rPr>
              <a:t>Kepada</a:t>
            </a:r>
            <a:r>
              <a:rPr kumimoji="0" lang="en-US" altLang="en-US" sz="1400" b="1"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err="1">
                <a:ln>
                  <a:noFill/>
                </a:ln>
                <a:solidFill>
                  <a:schemeClr val="tx1"/>
                </a:solidFill>
                <a:effectLst/>
                <a:latin typeface="Arial" panose="020B0604020202020204" pitchFamily="34" charset="0"/>
              </a:rPr>
              <a:t>Kapolda</a:t>
            </a:r>
            <a:r>
              <a:rPr kumimoji="0" lang="en-US" altLang="en-US" sz="1400" b="1" i="0" u="none" strike="noStrike" cap="none" normalizeH="0" baseline="0" dirty="0">
                <a:ln>
                  <a:noFill/>
                </a:ln>
                <a:solidFill>
                  <a:schemeClr val="tx1"/>
                </a:solidFill>
                <a:effectLst/>
                <a:latin typeface="Arial" panose="020B0604020202020204" pitchFamily="34" charset="0"/>
              </a:rPr>
              <a:t> Sumatera Selatan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Tingkatkan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kerja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sama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antara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Ditpolairud</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Dinas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instansi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terkait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memastikan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layanan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keamanan</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berjalan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tim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kerja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bersama</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rutin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mengevaluasi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pencapaian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tujuan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mengatasi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kendala</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Optimalkan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penggunaan</a:t>
            </a:r>
            <a:r>
              <a:rPr kumimoji="0" lang="en-US" altLang="en-US" sz="1400" b="0" i="0" u="none" strike="noStrike" cap="none" normalizeH="0" baseline="0" dirty="0">
                <a:ln>
                  <a:noFill/>
                </a:ln>
                <a:solidFill>
                  <a:schemeClr val="tx1"/>
                </a:solidFill>
                <a:effectLst/>
                <a:latin typeface="Arial" panose="020B0604020202020204" pitchFamily="34" charset="0"/>
              </a:rPr>
              <a:t> data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perencanaan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pelaksanaan</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kepolisian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Penggunaan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teknologi</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sistem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informasi</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lebih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baik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membantu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pemantauan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keamanan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serta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mempermudah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analisis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kebutuhan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Adakan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pelatihan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bagi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personel</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lingkungan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Polda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khususnya</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Ditpolairud</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mengembangkan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keterampilan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teknis</a:t>
            </a:r>
            <a:r>
              <a:rPr kumimoji="0" lang="en-US" altLang="en-US" sz="1400" b="0" i="0" u="none" strike="noStrike" cap="none" normalizeH="0" baseline="0" dirty="0">
                <a:ln>
                  <a:noFill/>
                </a:ln>
                <a:solidFill>
                  <a:schemeClr val="tx1"/>
                </a:solidFill>
                <a:effectLst/>
                <a:latin typeface="Arial" panose="020B0604020202020204" pitchFamily="34" charset="0"/>
              </a:rPr>
              <a:t> dan non-</a:t>
            </a:r>
            <a:r>
              <a:rPr kumimoji="0" lang="en-US" altLang="en-US" sz="1400" b="0" i="0" u="none" strike="noStrike" cap="none" normalizeH="0" baseline="0" dirty="0" err="1">
                <a:ln>
                  <a:noFill/>
                </a:ln>
                <a:solidFill>
                  <a:schemeClr val="tx1"/>
                </a:solidFill>
                <a:effectLst/>
                <a:latin typeface="Arial" panose="020B0604020202020204" pitchFamily="34" charset="0"/>
              </a:rPr>
              <a:t>teknis</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relevan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seperti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keterampilan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pelayanan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publik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komunikasi</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pemahaman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tentang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isu-isu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sosial</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Laksanakan</a:t>
            </a:r>
            <a:r>
              <a:rPr kumimoji="0" lang="en-US" altLang="en-US" sz="1400" b="0" i="0" u="none" strike="noStrike" cap="none" normalizeH="0" baseline="0" dirty="0">
                <a:ln>
                  <a:noFill/>
                </a:ln>
                <a:solidFill>
                  <a:schemeClr val="tx1"/>
                </a:solidFill>
                <a:effectLst/>
                <a:latin typeface="Arial" panose="020B0604020202020204" pitchFamily="34" charset="0"/>
              </a:rPr>
              <a:t> program-program yang </a:t>
            </a:r>
            <a:r>
              <a:rPr kumimoji="0" lang="en-US" altLang="en-US" sz="1400" b="0" i="0" u="none" strike="noStrike" cap="none" normalizeH="0" baseline="0" dirty="0" err="1">
                <a:ln>
                  <a:noFill/>
                </a:ln>
                <a:solidFill>
                  <a:schemeClr val="tx1"/>
                </a:solidFill>
                <a:effectLst/>
                <a:latin typeface="Arial" panose="020B0604020202020204" pitchFamily="34" charset="0"/>
              </a:rPr>
              <a:t>melibatkan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lokal</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khususnya</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menjaga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keamanan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ketertiban</a:t>
            </a:r>
            <a:r>
              <a:rPr kumimoji="0" lang="en-US" altLang="en-US" sz="1400" b="0" i="0" u="none" strike="noStrike" cap="none" normalizeH="0" baseline="0" dirty="0">
                <a:ln>
                  <a:noFill/>
                </a:ln>
                <a:solidFill>
                  <a:schemeClr val="tx1"/>
                </a:solidFill>
                <a:effectLst/>
                <a:latin typeface="Arial" panose="020B0604020202020204" pitchFamily="34" charset="0"/>
              </a:rPr>
              <a:t>. Hal </a:t>
            </a:r>
            <a:r>
              <a:rPr kumimoji="0" lang="en-US" altLang="en-US" sz="1400" b="0" i="0" u="none" strike="noStrike" cap="none" normalizeH="0" baseline="0" dirty="0" err="1">
                <a:ln>
                  <a:noFill/>
                </a:ln>
                <a:solidFill>
                  <a:schemeClr val="tx1"/>
                </a:solidFill>
                <a:effectLst/>
                <a:latin typeface="Arial" panose="020B0604020202020204" pitchFamily="34" charset="0"/>
              </a:rPr>
              <a:t>ini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mencakup</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pelatihan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sebagai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relawan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keamanan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sosialisasi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tentang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keselamatan</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2700" marR="5080" algn="just">
              <a:lnSpc>
                <a:spcPct val="143700"/>
              </a:lnSpc>
              <a:spcBef>
                <a:spcPts val="95"/>
              </a:spcBef>
            </a:pPr>
            <a:endParaRPr sz="1400" dirty="0">
              <a:latin typeface="Times New Roman"/>
              <a:cs typeface="Times New Roman"/>
            </a:endParaRPr>
          </a:p>
        </p:txBody>
      </p:sp>
      <p:sp>
        <p:nvSpPr>
          <p:cNvPr id="7" name="object 7"/>
          <p:cNvSpPr txBox="1"/>
          <p:nvPr/>
        </p:nvSpPr>
        <p:spPr>
          <a:xfrm>
            <a:off x="4031360" y="1054499"/>
            <a:ext cx="2985390" cy="8584401"/>
          </a:xfrm>
          <a:prstGeom prst="rect">
            <a:avLst/>
          </a:prstGeom>
        </p:spPr>
        <p:txBody>
          <a:bodyPr vert="horz" wrap="square" lIns="0" tIns="12700" rIns="0" bIns="0" rtlCol="0">
            <a:spAutoFit/>
          </a:bodyPr>
          <a:lstStyle/>
          <a:p>
            <a:pPr marL="0" marR="0" lvl="0" indent="0" algn="just" defTabSz="914400" rtl="0" eaLnBrk="0" fontAlgn="base" latinLnBrk="0" hangingPunct="0">
              <a:lnSpc>
                <a:spcPct val="100000"/>
              </a:lnSpc>
              <a:spcBef>
                <a:spcPts val="600"/>
              </a:spcBef>
              <a:spcAft>
                <a:spcPct val="0"/>
              </a:spcAft>
              <a:buClrTx/>
              <a:buSzTx/>
              <a:tabLst/>
            </a:pPr>
            <a:r>
              <a:rPr kumimoji="0" lang="en-US" altLang="en-US" sz="1400" b="1" i="0" u="none" strike="noStrike" cap="none" normalizeH="0" baseline="0" dirty="0" err="1">
                <a:ln>
                  <a:noFill/>
                </a:ln>
                <a:solidFill>
                  <a:schemeClr val="tx1"/>
                </a:solidFill>
                <a:effectLst/>
                <a:latin typeface="Arial" panose="020B0604020202020204" pitchFamily="34" charset="0"/>
              </a:rPr>
              <a:t>Kepada</a:t>
            </a:r>
            <a:r>
              <a:rPr kumimoji="0" lang="en-US" altLang="en-US" sz="1400" b="1"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err="1">
                <a:ln>
                  <a:noFill/>
                </a:ln>
                <a:solidFill>
                  <a:schemeClr val="tx1"/>
                </a:solidFill>
                <a:effectLst/>
                <a:latin typeface="Arial" panose="020B0604020202020204" pitchFamily="34" charset="0"/>
              </a:rPr>
              <a:t>Gubernur</a:t>
            </a:r>
            <a:r>
              <a:rPr kumimoji="0" lang="en-US" altLang="en-US" sz="1400" b="1" i="0" u="none" strike="noStrike" cap="none" normalizeH="0" baseline="0" dirty="0">
                <a:ln>
                  <a:noFill/>
                </a:ln>
                <a:solidFill>
                  <a:schemeClr val="tx1"/>
                </a:solidFill>
                <a:effectLst/>
                <a:latin typeface="Arial" panose="020B0604020202020204" pitchFamily="34" charset="0"/>
              </a:rPr>
              <a:t> dan </a:t>
            </a:r>
            <a:r>
              <a:rPr kumimoji="0" lang="en-US" altLang="en-US" sz="1400" b="1" i="0" u="none" strike="noStrike" cap="none" normalizeH="0" baseline="0" dirty="0" err="1">
                <a:ln>
                  <a:noFill/>
                </a:ln>
                <a:solidFill>
                  <a:schemeClr val="tx1"/>
                </a:solidFill>
                <a:effectLst/>
                <a:latin typeface="Arial" panose="020B0604020202020204" pitchFamily="34" charset="0"/>
              </a:rPr>
              <a:t>Bupati</a:t>
            </a:r>
            <a:r>
              <a:rPr kumimoji="0" lang="en-US" altLang="en-US" sz="1400" b="1" i="0" u="none" strike="noStrike" cap="none" normalizeH="0" baseline="0" dirty="0">
                <a:ln>
                  <a:noFill/>
                </a:ln>
                <a:solidFill>
                  <a:schemeClr val="tx1"/>
                </a:solidFill>
                <a:effectLst/>
                <a:latin typeface="Arial" panose="020B0604020202020204" pitchFamily="34" charset="0"/>
              </a:rPr>
              <a:t>/</a:t>
            </a:r>
            <a:r>
              <a:rPr kumimoji="0" lang="en-US" altLang="en-US" sz="1400" b="1" i="0" u="none" strike="noStrike" cap="none" normalizeH="0" baseline="0" dirty="0" err="1">
                <a:ln>
                  <a:noFill/>
                </a:ln>
                <a:solidFill>
                  <a:schemeClr val="tx1"/>
                </a:solidFill>
                <a:effectLst/>
                <a:latin typeface="Arial" panose="020B0604020202020204" pitchFamily="34" charset="0"/>
              </a:rPr>
              <a:t>Walikota</a:t>
            </a:r>
            <a:r>
              <a:rPr kumimoji="0" lang="en-US" altLang="en-US" sz="1400" b="1" i="0" u="none" strike="noStrike" cap="none" normalizeH="0" baseline="0" dirty="0">
                <a:ln>
                  <a:noFill/>
                </a:ln>
                <a:solidFill>
                  <a:schemeClr val="tx1"/>
                </a:solidFill>
                <a:effectLst/>
                <a:latin typeface="Arial" panose="020B0604020202020204" pitchFamily="34" charset="0"/>
              </a:rPr>
              <a:t> di Sumatera Selatan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Berikan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dukungan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kepada</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klinik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terapung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inisiatif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serupa</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membantu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meningkatkan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akses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layanan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terpencil</a:t>
            </a:r>
            <a:r>
              <a:rPr kumimoji="0" lang="en-US" altLang="en-US" sz="1400" b="0" i="0" u="none" strike="noStrike" cap="none" normalizeH="0" baseline="0" dirty="0">
                <a:ln>
                  <a:noFill/>
                </a:ln>
                <a:solidFill>
                  <a:schemeClr val="tx1"/>
                </a:solidFill>
                <a:effectLst/>
                <a:latin typeface="Arial" panose="020B0604020202020204" pitchFamily="34" charset="0"/>
              </a:rPr>
              <a:t>. Hal </a:t>
            </a:r>
            <a:r>
              <a:rPr kumimoji="0" lang="en-US" altLang="en-US" sz="1400" b="0" i="0" u="none" strike="noStrike" cap="none" normalizeH="0" baseline="0" dirty="0" err="1">
                <a:ln>
                  <a:noFill/>
                </a:ln>
                <a:solidFill>
                  <a:schemeClr val="tx1"/>
                </a:solidFill>
                <a:effectLst/>
                <a:latin typeface="Arial" panose="020B0604020202020204" pitchFamily="34" charset="0"/>
              </a:rPr>
              <a:t>ini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termasuk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alokasi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anggaran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penyediaan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sarana</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prasarana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memadai</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a:ln>
                  <a:noFill/>
                </a:ln>
                <a:solidFill>
                  <a:schemeClr val="tx1"/>
                </a:solidFill>
                <a:effectLst/>
                <a:latin typeface="Arial" panose="020B0604020202020204" pitchFamily="34" charset="0"/>
              </a:rPr>
              <a:t>Bersama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Polda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laksanakan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kampanye</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edukasi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secara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terintegrasi</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Pemerintah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daerah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bekerja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sama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Polda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menyosialisasikan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pentingnya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kesehatan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keselamatan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keamanan</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perairan</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Sediakan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fasilitas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mendukung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digitalisasi</a:t>
            </a:r>
            <a:r>
              <a:rPr kumimoji="0" lang="en-US" altLang="en-US" sz="1400" b="0" i="0" u="none" strike="noStrike" cap="none" normalizeH="0" baseline="0" dirty="0">
                <a:ln>
                  <a:noFill/>
                </a:ln>
                <a:solidFill>
                  <a:schemeClr val="tx1"/>
                </a:solidFill>
                <a:effectLst/>
                <a:latin typeface="Arial" panose="020B0604020202020204" pitchFamily="34" charset="0"/>
              </a:rPr>
              <a:t> di </a:t>
            </a:r>
            <a:r>
              <a:rPr kumimoji="0" lang="en-US" altLang="en-US" sz="1400" b="0" i="0" u="none" strike="noStrike" cap="none" normalizeH="0" baseline="0" dirty="0" err="1">
                <a:ln>
                  <a:noFill/>
                </a:ln>
                <a:solidFill>
                  <a:schemeClr val="tx1"/>
                </a:solidFill>
                <a:effectLst/>
                <a:latin typeface="Arial" panose="020B0604020202020204" pitchFamily="34" charset="0"/>
              </a:rPr>
              <a:t>wilayah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terpencil</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Pemerintah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daerah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membantu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pengadaan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pengembangan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infrastruktur</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telekomunikasi</a:t>
            </a:r>
            <a:r>
              <a:rPr kumimoji="0" lang="en-US" altLang="en-US" sz="1400" b="0" i="0" u="none" strike="noStrike" cap="none" normalizeH="0" baseline="0" dirty="0">
                <a:ln>
                  <a:noFill/>
                </a:ln>
                <a:solidFill>
                  <a:schemeClr val="tx1"/>
                </a:solidFill>
                <a:effectLst/>
                <a:latin typeface="Arial" panose="020B0604020202020204" pitchFamily="34" charset="0"/>
              </a:rPr>
              <a:t> agar </a:t>
            </a:r>
            <a:r>
              <a:rPr kumimoji="0" lang="en-US" altLang="en-US" sz="1400" b="0" i="0" u="none" strike="noStrike" cap="none" normalizeH="0" baseline="0" dirty="0" err="1">
                <a:ln>
                  <a:noFill/>
                </a:ln>
                <a:solidFill>
                  <a:schemeClr val="tx1"/>
                </a:solidFill>
                <a:effectLst/>
                <a:latin typeface="Arial" panose="020B0604020202020204" pitchFamily="34" charset="0"/>
              </a:rPr>
              <a:t>layanan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berbasis</a:t>
            </a:r>
            <a:r>
              <a:rPr kumimoji="0" lang="en-US" altLang="en-US" sz="1400" b="0" i="0" u="none" strike="noStrike" cap="none" normalizeH="0" baseline="0" dirty="0">
                <a:ln>
                  <a:noFill/>
                </a:ln>
                <a:solidFill>
                  <a:schemeClr val="tx1"/>
                </a:solidFill>
                <a:effectLst/>
                <a:latin typeface="Arial" panose="020B0604020202020204" pitchFamily="34" charset="0"/>
              </a:rPr>
              <a:t> data yang </a:t>
            </a:r>
            <a:r>
              <a:rPr kumimoji="0" lang="en-US" altLang="en-US" sz="1400" b="0" i="0" u="none" strike="noStrike" cap="none" normalizeH="0" baseline="0" dirty="0" err="1">
                <a:ln>
                  <a:noFill/>
                </a:ln>
                <a:solidFill>
                  <a:schemeClr val="tx1"/>
                </a:solidFill>
                <a:effectLst/>
                <a:latin typeface="Arial" panose="020B0604020202020204" pitchFamily="34" charset="0"/>
              </a:rPr>
              <a:t>diinisiasi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Polda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berjalan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indent="-180975" algn="just" rtl="0" eaLnBrk="0" fontAlgn="base" hangingPunct="0">
              <a:spcBef>
                <a:spcPts val="600"/>
              </a:spcBef>
              <a:spcAft>
                <a:spcPct val="0"/>
              </a:spcAft>
              <a:buFontTx/>
              <a:buChar char="•"/>
              <a:tabLst>
                <a:tab pos="180975" algn="l"/>
              </a:tabLst>
            </a:pPr>
            <a:r>
              <a:rPr kumimoji="0" lang="en-US" altLang="en-US" sz="1400" b="0" i="0" u="none" strike="noStrike" cap="none" normalizeH="0" baseline="0" dirty="0" err="1">
                <a:ln>
                  <a:noFill/>
                </a:ln>
                <a:solidFill>
                  <a:schemeClr val="tx1"/>
                </a:solidFill>
                <a:effectLst/>
                <a:latin typeface="Arial" panose="020B0604020202020204" pitchFamily="34" charset="0"/>
              </a:rPr>
              <a:t>Adakan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evaluasi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secara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berkala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melibatkan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pemangku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kepentingan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terkait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termasuk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Evaluasi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ini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penting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menilai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efektivitas</a:t>
            </a:r>
            <a:r>
              <a:rPr kumimoji="0" lang="en-US" altLang="en-US" sz="1400" b="0" i="0" u="none" strike="noStrike" cap="none" normalizeH="0" baseline="0" dirty="0">
                <a:ln>
                  <a:noFill/>
                </a:ln>
                <a:solidFill>
                  <a:schemeClr val="tx1"/>
                </a:solidFill>
                <a:effectLst/>
                <a:latin typeface="Arial" panose="020B0604020202020204" pitchFamily="34" charset="0"/>
              </a:rPr>
              <a:t> program-program yang </a:t>
            </a:r>
            <a:r>
              <a:rPr kumimoji="0" lang="en-US" altLang="en-US" sz="1400" b="0" i="0" u="none" strike="noStrike" cap="none" normalizeH="0" baseline="0" dirty="0" err="1">
                <a:ln>
                  <a:noFill/>
                </a:ln>
                <a:solidFill>
                  <a:schemeClr val="tx1"/>
                </a:solidFill>
                <a:effectLst/>
                <a:latin typeface="Arial" panose="020B0604020202020204" pitchFamily="34" charset="0"/>
              </a:rPr>
              <a:t>sudah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berjalan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menentukan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langkah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perbaikan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pengembangan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dibutuhkan</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80975" marR="0" lvl="0" indent="-180975" algn="just" defTabSz="914400" rtl="0" eaLnBrk="0" fontAlgn="base" latinLnBrk="0" hangingPunct="0">
              <a:lnSpc>
                <a:spcPct val="100000"/>
              </a:lnSpc>
              <a:spcBef>
                <a:spcPts val="600"/>
              </a:spcBef>
              <a:spcAft>
                <a:spcPct val="0"/>
              </a:spcAft>
              <a:buClrTx/>
              <a:buSzTx/>
              <a:buFontTx/>
              <a:buChar char="•"/>
              <a:tabLst>
                <a:tab pos="180975" algn="l"/>
              </a:tabLst>
            </a:pPr>
            <a:endParaRPr sz="1400" dirty="0">
              <a:latin typeface="Times New Roman"/>
              <a:cs typeface="Times New Roman"/>
            </a:endParaRPr>
          </a:p>
        </p:txBody>
      </p:sp>
      <p:pic>
        <p:nvPicPr>
          <p:cNvPr id="11" name="Picture 10">
            <a:extLst>
              <a:ext uri="{FF2B5EF4-FFF2-40B4-BE49-F238E27FC236}">
                <a16:creationId xmlns:a16="http://schemas.microsoft.com/office/drawing/2014/main" id="{20D2B4B0-8E11-4E6E-A13C-473D8CBF6E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8487990"/>
            <a:ext cx="3238500" cy="17481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8130" cy="9776460"/>
          </a:xfrm>
          <a:prstGeom prst="rect">
            <a:avLst/>
          </a:prstGeom>
        </p:spPr>
      </p:pic>
      <p:sp>
        <p:nvSpPr>
          <p:cNvPr id="3" name="object 3"/>
          <p:cNvSpPr txBox="1"/>
          <p:nvPr/>
        </p:nvSpPr>
        <p:spPr>
          <a:xfrm>
            <a:off x="2577210" y="497839"/>
            <a:ext cx="2404745" cy="360680"/>
          </a:xfrm>
          <a:prstGeom prst="rect">
            <a:avLst/>
          </a:prstGeom>
        </p:spPr>
        <p:txBody>
          <a:bodyPr vert="horz" wrap="square" lIns="0" tIns="12065" rIns="0" bIns="0" rtlCol="0">
            <a:spAutoFit/>
          </a:bodyPr>
          <a:lstStyle/>
          <a:p>
            <a:pPr marL="12700">
              <a:lnSpc>
                <a:spcPct val="100000"/>
              </a:lnSpc>
              <a:spcBef>
                <a:spcPts val="95"/>
              </a:spcBef>
            </a:pPr>
            <a:r>
              <a:rPr sz="2200" spc="175" dirty="0">
                <a:latin typeface="PMingLiU-ExtB"/>
                <a:cs typeface="PMingLiU-ExtB"/>
              </a:rPr>
              <a:t>LESSON</a:t>
            </a:r>
            <a:r>
              <a:rPr sz="2200" spc="20" dirty="0">
                <a:latin typeface="PMingLiU-ExtB"/>
                <a:cs typeface="PMingLiU-ExtB"/>
              </a:rPr>
              <a:t> </a:t>
            </a:r>
            <a:r>
              <a:rPr sz="2200" spc="-40" dirty="0">
                <a:latin typeface="PMingLiU-ExtB"/>
                <a:cs typeface="PMingLiU-ExtB"/>
              </a:rPr>
              <a:t>LE♙RN</a:t>
            </a:r>
            <a:r>
              <a:rPr lang="en-US" sz="2200" spc="-40" dirty="0">
                <a:latin typeface="PMingLiU-ExtB"/>
                <a:cs typeface="PMingLiU-ExtB"/>
              </a:rPr>
              <a:t>T</a:t>
            </a:r>
            <a:endParaRPr sz="2200" dirty="0">
              <a:latin typeface="PMingLiU-ExtB"/>
              <a:cs typeface="PMingLiU-ExtB"/>
            </a:endParaRPr>
          </a:p>
        </p:txBody>
      </p:sp>
      <p:sp>
        <p:nvSpPr>
          <p:cNvPr id="4" name="object 4"/>
          <p:cNvSpPr txBox="1"/>
          <p:nvPr/>
        </p:nvSpPr>
        <p:spPr>
          <a:xfrm>
            <a:off x="444500" y="961390"/>
            <a:ext cx="3124835" cy="8793497"/>
          </a:xfrm>
          <a:prstGeom prst="rect">
            <a:avLst/>
          </a:prstGeom>
        </p:spPr>
        <p:txBody>
          <a:bodyPr vert="horz" wrap="square" lIns="0" tIns="12700" rIns="0" bIns="0" rtlCol="0">
            <a:spAutoFit/>
          </a:bodyPr>
          <a:lstStyle/>
          <a:p>
            <a:pPr marL="265113" marR="0" lvl="0" indent="-265113" algn="just" defTabSz="914400" rtl="0" eaLnBrk="0" fontAlgn="base" latinLnBrk="0" hangingPunct="0">
              <a:lnSpc>
                <a:spcPct val="100000"/>
              </a:lnSpc>
              <a:spcBef>
                <a:spcPts val="1200"/>
              </a:spcBef>
              <a:spcAft>
                <a:spcPct val="0"/>
              </a:spcAft>
              <a:buClrTx/>
              <a:buSzTx/>
              <a:buFontTx/>
              <a:buChar char="•"/>
              <a:tabLst>
                <a:tab pos="265113" algn="l"/>
              </a:tabLst>
            </a:pPr>
            <a:r>
              <a:rPr kumimoji="0" lang="en-US" altLang="en-US" sz="1400" b="1" i="0" u="none" strike="noStrike" cap="none" normalizeH="0" baseline="0" dirty="0" err="1">
                <a:ln>
                  <a:noFill/>
                </a:ln>
                <a:solidFill>
                  <a:schemeClr val="tx1"/>
                </a:solidFill>
                <a:effectLst/>
                <a:latin typeface="Arial" panose="020B0604020202020204" pitchFamily="34" charset="0"/>
              </a:rPr>
              <a:t>Kolaborasi</a:t>
            </a:r>
            <a:r>
              <a:rPr kumimoji="0" lang="en-US" altLang="en-US" sz="1400" b="1" i="0" u="none" strike="noStrike" cap="none" normalizeH="0" baseline="0" dirty="0">
                <a:ln>
                  <a:noFill/>
                </a:ln>
                <a:solidFill>
                  <a:schemeClr val="tx1"/>
                </a:solidFill>
                <a:effectLst/>
                <a:latin typeface="Arial" panose="020B0604020202020204" pitchFamily="34" charset="0"/>
              </a:rPr>
              <a:t> yang </a:t>
            </a:r>
            <a:r>
              <a:rPr kumimoji="0" lang="en-US" altLang="en-US" sz="1400" b="1" i="0" u="none" strike="noStrike" cap="none" normalizeH="0" baseline="0" dirty="0" err="1">
                <a:ln>
                  <a:noFill/>
                </a:ln>
                <a:solidFill>
                  <a:schemeClr val="tx1"/>
                </a:solidFill>
                <a:effectLst/>
                <a:latin typeface="Arial" panose="020B0604020202020204" pitchFamily="34" charset="0"/>
              </a:rPr>
              <a:t>Kuat</a:t>
            </a:r>
            <a:r>
              <a:rPr lang="en-US" altLang="en-US" sz="1400" dirty="0">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Pemimpin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sukses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memahami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pentingnya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kolaborasi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lintas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sektor</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Mereka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aktif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membangun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kemitraan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berbagai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pihak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termasuk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pemerintah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organisasi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swasta</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guna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mencapai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tujuan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bersama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Kolaborasi</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kuat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memungkinkan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pemanfaatan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sumber</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daya</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keahlian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secara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lebih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meningkatkan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keberhasilan</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atau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proyek</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265113" marR="0" lvl="0" indent="-265113" algn="just" defTabSz="914400" rtl="0" eaLnBrk="0" fontAlgn="base" latinLnBrk="0" hangingPunct="0">
              <a:lnSpc>
                <a:spcPct val="100000"/>
              </a:lnSpc>
              <a:spcBef>
                <a:spcPts val="1200"/>
              </a:spcBef>
              <a:spcAft>
                <a:spcPct val="0"/>
              </a:spcAft>
              <a:buClrTx/>
              <a:buSzTx/>
              <a:buFontTx/>
              <a:buChar char="•"/>
              <a:tabLst>
                <a:tab pos="265113" algn="l"/>
              </a:tabLst>
            </a:pPr>
            <a:r>
              <a:rPr kumimoji="0" lang="en-US" altLang="en-US" sz="1400" b="1" i="0" u="none" strike="noStrike" cap="none" normalizeH="0" baseline="0" dirty="0" err="1">
                <a:ln>
                  <a:noFill/>
                </a:ln>
                <a:solidFill>
                  <a:schemeClr val="tx1"/>
                </a:solidFill>
                <a:effectLst/>
                <a:latin typeface="Arial" panose="020B0604020202020204" pitchFamily="34" charset="0"/>
              </a:rPr>
              <a:t>Pendekatan</a:t>
            </a:r>
            <a:r>
              <a:rPr kumimoji="0" lang="en-US" altLang="en-US" sz="1400" b="1"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err="1">
                <a:ln>
                  <a:noFill/>
                </a:ln>
                <a:solidFill>
                  <a:schemeClr val="tx1"/>
                </a:solidFill>
                <a:effectLst/>
                <a:latin typeface="Arial" panose="020B0604020202020204" pitchFamily="34" charset="0"/>
              </a:rPr>
              <a:t>Berbasis</a:t>
            </a:r>
            <a:r>
              <a:rPr kumimoji="0" lang="en-US" altLang="en-US" sz="1400" b="1" i="0" u="none" strike="noStrike" cap="none" normalizeH="0" baseline="0" dirty="0">
                <a:ln>
                  <a:noFill/>
                </a:ln>
                <a:solidFill>
                  <a:schemeClr val="tx1"/>
                </a:solidFill>
                <a:effectLst/>
                <a:latin typeface="Arial" panose="020B0604020202020204" pitchFamily="34" charset="0"/>
              </a:rPr>
              <a:t> Data</a:t>
            </a:r>
            <a:r>
              <a:rPr lang="en-US" altLang="en-US" sz="1400" dirty="0">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Kepemimpinan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menggunakan</a:t>
            </a:r>
            <a:r>
              <a:rPr kumimoji="0" lang="en-US" altLang="en-US" sz="1400" b="0" i="0" u="none" strike="noStrike" cap="none" normalizeH="0" baseline="0" dirty="0">
                <a:ln>
                  <a:noFill/>
                </a:ln>
                <a:solidFill>
                  <a:schemeClr val="tx1"/>
                </a:solidFill>
                <a:effectLst/>
                <a:latin typeface="Arial" panose="020B0604020202020204" pitchFamily="34" charset="0"/>
              </a:rPr>
              <a:t> data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pengambilan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keputusan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Pendekatan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berbasis</a:t>
            </a:r>
            <a:r>
              <a:rPr kumimoji="0" lang="en-US" altLang="en-US" sz="1400" b="0" i="0" u="none" strike="noStrike" cap="none" normalizeH="0" baseline="0" dirty="0">
                <a:ln>
                  <a:noFill/>
                </a:ln>
                <a:solidFill>
                  <a:schemeClr val="tx1"/>
                </a:solidFill>
                <a:effectLst/>
                <a:latin typeface="Arial" panose="020B0604020202020204" pitchFamily="34" charset="0"/>
              </a:rPr>
              <a:t> data </a:t>
            </a:r>
            <a:r>
              <a:rPr kumimoji="0" lang="en-US" altLang="en-US" sz="1400" b="0" i="0" u="none" strike="noStrike" cap="none" normalizeH="0" baseline="0" dirty="0" err="1">
                <a:ln>
                  <a:noFill/>
                </a:ln>
                <a:solidFill>
                  <a:schemeClr val="tx1"/>
                </a:solidFill>
                <a:effectLst/>
                <a:latin typeface="Arial" panose="020B0604020202020204" pitchFamily="34" charset="0"/>
              </a:rPr>
              <a:t>memungkinkan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pemimpin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memahami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tren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mengidentifikasi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permasalahan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akurat</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membuat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keputusan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lebih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objektif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Penggunaan</a:t>
            </a:r>
            <a:r>
              <a:rPr kumimoji="0" lang="en-US" altLang="en-US" sz="1400" b="0" i="0" u="none" strike="noStrike" cap="none" normalizeH="0" baseline="0" dirty="0">
                <a:ln>
                  <a:noFill/>
                </a:ln>
                <a:solidFill>
                  <a:schemeClr val="tx1"/>
                </a:solidFill>
                <a:effectLst/>
                <a:latin typeface="Arial" panose="020B0604020202020204" pitchFamily="34" charset="0"/>
              </a:rPr>
              <a:t> data juga </a:t>
            </a:r>
            <a:r>
              <a:rPr kumimoji="0" lang="en-US" altLang="en-US" sz="1400" b="0" i="0" u="none" strike="noStrike" cap="none" normalizeH="0" baseline="0" dirty="0" err="1">
                <a:ln>
                  <a:noFill/>
                </a:ln>
                <a:solidFill>
                  <a:schemeClr val="tx1"/>
                </a:solidFill>
                <a:effectLst/>
                <a:latin typeface="Arial" panose="020B0604020202020204" pitchFamily="34" charset="0"/>
              </a:rPr>
              <a:t>membantu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memantau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kemajuan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serta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memastikan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transparansi</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akuntabilitas</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265113" marR="0" lvl="0" indent="-265113" algn="just" defTabSz="914400" rtl="0" eaLnBrk="0" fontAlgn="base" latinLnBrk="0" hangingPunct="0">
              <a:lnSpc>
                <a:spcPct val="100000"/>
              </a:lnSpc>
              <a:spcBef>
                <a:spcPts val="1200"/>
              </a:spcBef>
              <a:spcAft>
                <a:spcPct val="0"/>
              </a:spcAft>
              <a:buClrTx/>
              <a:buSzTx/>
              <a:buFontTx/>
              <a:buChar char="•"/>
              <a:tabLst>
                <a:tab pos="265113" algn="l"/>
              </a:tabLst>
            </a:pPr>
            <a:r>
              <a:rPr kumimoji="0" lang="en-US" altLang="en-US" sz="1400" b="1" i="0" u="none" strike="noStrike" cap="none" normalizeH="0" baseline="0" dirty="0" err="1">
                <a:ln>
                  <a:noFill/>
                </a:ln>
                <a:solidFill>
                  <a:schemeClr val="tx1"/>
                </a:solidFill>
                <a:effectLst/>
                <a:latin typeface="Arial" panose="020B0604020202020204" pitchFamily="34" charset="0"/>
              </a:rPr>
              <a:t>Pemberdayaan</a:t>
            </a:r>
            <a:r>
              <a:rPr kumimoji="0" lang="en-US" altLang="en-US" sz="1400" b="1" i="0" u="none" strike="noStrike" cap="none" normalizeH="0" baseline="0" dirty="0">
                <a:ln>
                  <a:noFill/>
                </a:ln>
                <a:solidFill>
                  <a:schemeClr val="tx1"/>
                </a:solidFill>
                <a:effectLst/>
                <a:latin typeface="Arial" panose="020B0604020202020204" pitchFamily="34" charset="0"/>
              </a:rPr>
              <a:t> Masyarakat</a:t>
            </a:r>
            <a:r>
              <a:rPr lang="en-US" altLang="en-US" sz="1400" dirty="0">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Kepemimpinan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berdampak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tidak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hanya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mencakup</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tindakan</a:t>
            </a:r>
            <a:r>
              <a:rPr kumimoji="0" lang="en-US" altLang="en-US" sz="1400" b="0" i="0" u="none" strike="noStrike" cap="none" normalizeH="0" baseline="0" dirty="0">
                <a:ln>
                  <a:noFill/>
                </a:ln>
                <a:solidFill>
                  <a:schemeClr val="tx1"/>
                </a:solidFill>
                <a:effectLst/>
                <a:latin typeface="Arial" panose="020B0604020202020204" pitchFamily="34" charset="0"/>
              </a:rPr>
              <a:t> top-down, </a:t>
            </a:r>
            <a:r>
              <a:rPr kumimoji="0" lang="en-US" altLang="en-US" sz="1400" b="0" i="0" u="none" strike="noStrike" cap="none" normalizeH="0" baseline="0" dirty="0" err="1">
                <a:ln>
                  <a:noFill/>
                </a:ln>
                <a:solidFill>
                  <a:schemeClr val="tx1"/>
                </a:solidFill>
                <a:effectLst/>
                <a:latin typeface="Arial" panose="020B0604020202020204" pitchFamily="34" charset="0"/>
              </a:rPr>
              <a:t>tetapi</a:t>
            </a:r>
            <a:r>
              <a:rPr kumimoji="0" lang="en-US" altLang="en-US" sz="1400" b="0" i="0" u="none" strike="noStrike" cap="none" normalizeH="0" baseline="0" dirty="0">
                <a:ln>
                  <a:noFill/>
                </a:ln>
                <a:solidFill>
                  <a:schemeClr val="tx1"/>
                </a:solidFill>
                <a:effectLst/>
                <a:latin typeface="Arial" panose="020B0604020202020204" pitchFamily="34" charset="0"/>
              </a:rPr>
              <a:t> juga </a:t>
            </a:r>
            <a:r>
              <a:rPr kumimoji="0" lang="en-US" altLang="en-US" sz="1400" b="0" i="0" u="none" strike="noStrike" cap="none" normalizeH="0" baseline="0" dirty="0" err="1">
                <a:ln>
                  <a:noFill/>
                </a:ln>
                <a:solidFill>
                  <a:schemeClr val="tx1"/>
                </a:solidFill>
                <a:effectLst/>
                <a:latin typeface="Arial" panose="020B0604020202020204" pitchFamily="34" charset="0"/>
              </a:rPr>
              <a:t>memberdayakan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Ini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berarti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melibatkan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mereka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proses </a:t>
            </a:r>
            <a:r>
              <a:rPr kumimoji="0" lang="en-US" altLang="en-US" sz="1400" b="0" i="0" u="none" strike="noStrike" cap="none" normalizeH="0" baseline="0" dirty="0" err="1">
                <a:ln>
                  <a:noFill/>
                </a:ln>
                <a:solidFill>
                  <a:schemeClr val="tx1"/>
                </a:solidFill>
                <a:effectLst/>
                <a:latin typeface="Arial" panose="020B0604020202020204" pitchFamily="34" charset="0"/>
              </a:rPr>
              <a:t>perencanaan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pelaksanaan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serta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memberikan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mereka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alat</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pengetahuan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diperlukan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berperan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aktif</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dalam</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keberlanjutan</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Pemberdayaan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masyarakat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menciptakan</a:t>
            </a:r>
            <a:r>
              <a:rPr kumimoji="0" lang="en-US" altLang="en-US" sz="1400" b="0" i="0" u="none" strike="noStrike" cap="none" normalizeH="0" baseline="0" dirty="0">
                <a:ln>
                  <a:noFill/>
                </a:ln>
                <a:solidFill>
                  <a:schemeClr val="tx1"/>
                </a:solidFill>
                <a:effectLst/>
                <a:latin typeface="Arial" panose="020B0604020202020204" pitchFamily="34" charset="0"/>
              </a:rPr>
              <a:t> rasa </a:t>
            </a:r>
            <a:r>
              <a:rPr kumimoji="0" lang="en-US" altLang="en-US" sz="1400" b="0" i="0" u="none" strike="noStrike" cap="none" normalizeH="0" baseline="0" dirty="0" err="1">
                <a:ln>
                  <a:noFill/>
                </a:ln>
                <a:solidFill>
                  <a:schemeClr val="tx1"/>
                </a:solidFill>
                <a:effectLst/>
                <a:latin typeface="Arial" panose="020B0604020202020204" pitchFamily="34" charset="0"/>
              </a:rPr>
              <a:t>memiliki</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tanggung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jawab</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bersama</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2700" marR="5080" indent="359410">
              <a:lnSpc>
                <a:spcPct val="143300"/>
              </a:lnSpc>
              <a:spcBef>
                <a:spcPts val="100"/>
              </a:spcBef>
            </a:pPr>
            <a:endParaRPr sz="1400" dirty="0">
              <a:latin typeface="Times New Roman"/>
              <a:cs typeface="Times New Roman"/>
            </a:endParaRPr>
          </a:p>
        </p:txBody>
      </p:sp>
      <p:sp>
        <p:nvSpPr>
          <p:cNvPr id="12" name="object 12"/>
          <p:cNvSpPr txBox="1"/>
          <p:nvPr/>
        </p:nvSpPr>
        <p:spPr>
          <a:xfrm>
            <a:off x="3993261" y="961390"/>
            <a:ext cx="2985390" cy="6054286"/>
          </a:xfrm>
          <a:prstGeom prst="rect">
            <a:avLst/>
          </a:prstGeom>
        </p:spPr>
        <p:txBody>
          <a:bodyPr vert="horz" wrap="square" lIns="0" tIns="12700" rIns="0" bIns="0" rtlCol="0">
            <a:spAutoFit/>
          </a:bodyPr>
          <a:lstStyle/>
          <a:p>
            <a:pPr marL="265113" marR="0" lvl="0" indent="-265113" algn="just" defTabSz="914400" rtl="0" eaLnBrk="0" fontAlgn="base" latinLnBrk="0" hangingPunct="0">
              <a:lnSpc>
                <a:spcPct val="100000"/>
              </a:lnSpc>
              <a:spcBef>
                <a:spcPts val="1200"/>
              </a:spcBef>
              <a:spcAft>
                <a:spcPct val="0"/>
              </a:spcAft>
              <a:buClrTx/>
              <a:buSzTx/>
              <a:buFontTx/>
              <a:buChar char="•"/>
              <a:tabLst>
                <a:tab pos="265113" algn="l"/>
              </a:tabLst>
            </a:pPr>
            <a:r>
              <a:rPr kumimoji="0" lang="en-US" altLang="en-US" sz="1400" b="1" i="0" u="none" strike="noStrike" cap="none" normalizeH="0" baseline="0" dirty="0" err="1">
                <a:ln>
                  <a:noFill/>
                </a:ln>
                <a:solidFill>
                  <a:schemeClr val="tx1"/>
                </a:solidFill>
                <a:effectLst/>
                <a:latin typeface="Arial" panose="020B0604020202020204" pitchFamily="34" charset="0"/>
              </a:rPr>
              <a:t>Sosialisasi</a:t>
            </a:r>
            <a:r>
              <a:rPr kumimoji="0" lang="en-US" altLang="en-US" sz="1400" b="1" i="0" u="none" strike="noStrike" cap="none" normalizeH="0" baseline="0" dirty="0">
                <a:ln>
                  <a:noFill/>
                </a:ln>
                <a:solidFill>
                  <a:schemeClr val="tx1"/>
                </a:solidFill>
                <a:effectLst/>
                <a:latin typeface="Arial" panose="020B0604020202020204" pitchFamily="34" charset="0"/>
              </a:rPr>
              <a:t> dan </a:t>
            </a:r>
            <a:r>
              <a:rPr kumimoji="0" lang="en-US" altLang="en-US" sz="1400" b="1" i="0" u="none" strike="noStrike" cap="none" normalizeH="0" baseline="0" dirty="0" err="1">
                <a:ln>
                  <a:noFill/>
                </a:ln>
                <a:solidFill>
                  <a:schemeClr val="tx1"/>
                </a:solidFill>
                <a:effectLst/>
                <a:latin typeface="Arial" panose="020B0604020202020204" pitchFamily="34" charset="0"/>
              </a:rPr>
              <a:t>Pelatihan</a:t>
            </a:r>
            <a:r>
              <a:rPr lang="en-US" altLang="en-US" sz="1400" dirty="0">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Sosialisasi</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pelatihan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memadai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sangat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penting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memastikan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pemahaman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keterlibatan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seluruh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pemangku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kepentingan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Pemimpin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baik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memastikan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bahwa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setiap</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anggota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tim</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komunitas</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terlibat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memiliki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pengetahuan</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keterampilan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diperlukan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untuk</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mendukung</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secara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maksimal</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265113" marR="0" lvl="0" indent="-265113" algn="just" defTabSz="914400" rtl="0" eaLnBrk="0" fontAlgn="base" latinLnBrk="0" hangingPunct="0">
              <a:lnSpc>
                <a:spcPct val="100000"/>
              </a:lnSpc>
              <a:spcBef>
                <a:spcPts val="1200"/>
              </a:spcBef>
              <a:spcAft>
                <a:spcPct val="0"/>
              </a:spcAft>
              <a:buClrTx/>
              <a:buSzTx/>
              <a:buFontTx/>
              <a:buChar char="•"/>
              <a:tabLst>
                <a:tab pos="265113" algn="l"/>
              </a:tabLst>
            </a:pPr>
            <a:r>
              <a:rPr kumimoji="0" lang="en-US" altLang="en-US" sz="1400" b="1" i="0" u="none" strike="noStrike" cap="none" normalizeH="0" baseline="0" dirty="0" err="1">
                <a:ln>
                  <a:noFill/>
                </a:ln>
                <a:solidFill>
                  <a:schemeClr val="tx1"/>
                </a:solidFill>
                <a:effectLst/>
                <a:latin typeface="Arial" panose="020B0604020202020204" pitchFamily="34" charset="0"/>
              </a:rPr>
              <a:t>Evaluasi</a:t>
            </a:r>
            <a:r>
              <a:rPr kumimoji="0" lang="en-US" altLang="en-US" sz="1400" b="1" i="0" u="none" strike="noStrike" cap="none" normalizeH="0" baseline="0" dirty="0">
                <a:ln>
                  <a:noFill/>
                </a:ln>
                <a:solidFill>
                  <a:schemeClr val="tx1"/>
                </a:solidFill>
                <a:effectLst/>
                <a:latin typeface="Arial" panose="020B0604020202020204" pitchFamily="34" charset="0"/>
              </a:rPr>
              <a:t> Terus </a:t>
            </a:r>
            <a:r>
              <a:rPr kumimoji="0" lang="en-US" altLang="en-US" sz="1400" b="1" i="0" u="none" strike="noStrike" cap="none" normalizeH="0" baseline="0" dirty="0" err="1">
                <a:ln>
                  <a:noFill/>
                </a:ln>
                <a:solidFill>
                  <a:schemeClr val="tx1"/>
                </a:solidFill>
                <a:effectLst/>
                <a:latin typeface="Arial" panose="020B0604020202020204" pitchFamily="34" charset="0"/>
              </a:rPr>
              <a:t>Menerus</a:t>
            </a:r>
            <a:r>
              <a:rPr lang="en-US" altLang="en-US" sz="1400" dirty="0">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Kepemimpinan</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berhasil</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selalu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terbuka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terhadap</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perbaikan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melakukan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evaluasi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secara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berkala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pemimpin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mengidentifikasi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apa</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sudah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berjalan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baik</a:t>
            </a:r>
            <a:r>
              <a:rPr kumimoji="0" lang="en-US" altLang="en-US" sz="1400" b="0" i="0" u="none" strike="noStrike" cap="none" normalizeH="0" baseline="0" dirty="0">
                <a:ln>
                  <a:noFill/>
                </a:ln>
                <a:solidFill>
                  <a:schemeClr val="tx1"/>
                </a:solidFill>
                <a:effectLst/>
                <a:latin typeface="Arial" panose="020B0604020202020204" pitchFamily="34" charset="0"/>
              </a:rPr>
              <a:t> dan </a:t>
            </a:r>
            <a:r>
              <a:rPr kumimoji="0" lang="en-US" altLang="en-US" sz="1400" b="0" i="0" u="none" strike="noStrike" cap="none" normalizeH="0" baseline="0" dirty="0" err="1">
                <a:ln>
                  <a:noFill/>
                </a:ln>
                <a:solidFill>
                  <a:schemeClr val="tx1"/>
                </a:solidFill>
                <a:effectLst/>
                <a:latin typeface="Arial" panose="020B0604020202020204" pitchFamily="34" charset="0"/>
              </a:rPr>
              <a:t>apa</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perlu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ditingkatkan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Evaluasi</a:t>
            </a:r>
            <a:r>
              <a:rPr kumimoji="0" lang="en-US" altLang="en-US" sz="1400" b="0" i="0" u="none" strike="noStrike" cap="none" normalizeH="0" baseline="0" dirty="0">
                <a:ln>
                  <a:noFill/>
                </a:ln>
                <a:solidFill>
                  <a:schemeClr val="tx1"/>
                </a:solidFill>
                <a:effectLst/>
                <a:latin typeface="Arial" panose="020B0604020202020204" pitchFamily="34" charset="0"/>
              </a:rPr>
              <a:t> yang </a:t>
            </a:r>
            <a:r>
              <a:rPr kumimoji="0" lang="en-US" altLang="en-US" sz="1400" b="0" i="0" u="none" strike="noStrike" cap="none" normalizeH="0" baseline="0" dirty="0" err="1">
                <a:ln>
                  <a:noFill/>
                </a:ln>
                <a:solidFill>
                  <a:schemeClr val="tx1"/>
                </a:solidFill>
                <a:effectLst/>
                <a:latin typeface="Arial" panose="020B0604020202020204" pitchFamily="34" charset="0"/>
              </a:rPr>
              <a:t>terus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menerus</a:t>
            </a:r>
            <a:r>
              <a:rPr kumimoji="0" lang="en-US" altLang="en-US" sz="1400" b="0" i="0" u="none" strike="noStrike" cap="none" normalizeH="0" baseline="0" dirty="0">
                <a:ln>
                  <a:noFill/>
                </a:ln>
                <a:solidFill>
                  <a:schemeClr val="tx1"/>
                </a:solidFill>
                <a:effectLst/>
                <a:latin typeface="Arial" panose="020B0604020202020204" pitchFamily="34" charset="0"/>
              </a:rPr>
              <a:t> juga </a:t>
            </a:r>
            <a:r>
              <a:rPr kumimoji="0" lang="en-US" altLang="en-US" sz="1400" b="0" i="0" u="none" strike="noStrike" cap="none" normalizeH="0" baseline="0" dirty="0" err="1">
                <a:ln>
                  <a:noFill/>
                </a:ln>
                <a:solidFill>
                  <a:schemeClr val="tx1"/>
                </a:solidFill>
                <a:effectLst/>
                <a:latin typeface="Arial" panose="020B0604020202020204" pitchFamily="34" charset="0"/>
              </a:rPr>
              <a:t>memungkinkan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penyesuaian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strategi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jika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diperlukan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sehingga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keberhasilan</a:t>
            </a:r>
            <a:r>
              <a:rPr kumimoji="0" lang="en-US" altLang="en-US" sz="1400" b="0" i="0" u="none" strike="noStrike" cap="none" normalizeH="0" baseline="0" dirty="0">
                <a:ln>
                  <a:noFill/>
                </a:ln>
                <a:solidFill>
                  <a:schemeClr val="tx1"/>
                </a:solidFill>
                <a:effectLst/>
                <a:latin typeface="Arial" panose="020B0604020202020204" pitchFamily="34" charset="0"/>
              </a:rPr>
              <a:t> program </a:t>
            </a:r>
            <a:r>
              <a:rPr kumimoji="0" lang="en-US" altLang="en-US" sz="1400" b="0" i="0" u="none" strike="noStrike" cap="none" normalizeH="0" baseline="0" dirty="0" err="1">
                <a:ln>
                  <a:noFill/>
                </a:ln>
                <a:solidFill>
                  <a:schemeClr val="tx1"/>
                </a:solidFill>
                <a:effectLst/>
                <a:latin typeface="Arial" panose="020B0604020202020204" pitchFamily="34" charset="0"/>
              </a:rPr>
              <a:t>atau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tujuan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jangka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panjang</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dapat</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dicapai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dengan</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lebih</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efektif</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12700" marR="5080">
              <a:lnSpc>
                <a:spcPct val="143300"/>
              </a:lnSpc>
              <a:spcBef>
                <a:spcPts val="100"/>
              </a:spcBef>
            </a:pPr>
            <a:endParaRPr sz="1400" dirty="0">
              <a:latin typeface="Times New Roman"/>
              <a:cs typeface="Times New Roman"/>
            </a:endParaRPr>
          </a:p>
        </p:txBody>
      </p:sp>
      <p:pic>
        <p:nvPicPr>
          <p:cNvPr id="17" name="Picture 16" descr="C:\Users\User\Downloads\WhatsApp Image 2024-10-30 at 15.57.14 (1).jpeg">
            <a:extLst>
              <a:ext uri="{FF2B5EF4-FFF2-40B4-BE49-F238E27FC236}">
                <a16:creationId xmlns:a16="http://schemas.microsoft.com/office/drawing/2014/main" id="{A2ED7179-4386-4AF8-9A91-6777B6E6AEC6}"/>
              </a:ext>
            </a:extLst>
          </p:cNvPr>
          <p:cNvPicPr/>
          <p:nvPr/>
        </p:nvPicPr>
        <p:blipFill rotWithShape="1">
          <a:blip r:embed="rId3" cstate="print">
            <a:extLst>
              <a:ext uri="{28A0092B-C50C-407E-A947-70E740481C1C}">
                <a14:useLocalDpi xmlns:a14="http://schemas.microsoft.com/office/drawing/2010/main" val="0"/>
              </a:ext>
            </a:extLst>
          </a:blip>
          <a:srcRect t="14478" b="12424"/>
          <a:stretch/>
        </p:blipFill>
        <p:spPr bwMode="auto">
          <a:xfrm>
            <a:off x="4235449" y="6794500"/>
            <a:ext cx="2755901" cy="25908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199"/>
            <a:ext cx="6629400" cy="9715500"/>
          </a:xfrm>
          <a:custGeom>
            <a:avLst/>
            <a:gdLst/>
            <a:ahLst/>
            <a:cxnLst/>
            <a:rect l="l" t="t" r="r" b="b"/>
            <a:pathLst>
              <a:path w="6629400" h="9715500">
                <a:moveTo>
                  <a:pt x="6629400" y="0"/>
                </a:moveTo>
                <a:lnTo>
                  <a:pt x="0" y="0"/>
                </a:lnTo>
                <a:lnTo>
                  <a:pt x="0" y="9715500"/>
                </a:lnTo>
                <a:lnTo>
                  <a:pt x="6629400" y="9715500"/>
                </a:lnTo>
                <a:lnTo>
                  <a:pt x="6629400" y="0"/>
                </a:lnTo>
                <a:close/>
              </a:path>
            </a:pathLst>
          </a:custGeom>
          <a:solidFill>
            <a:srgbClr val="DEEBF7"/>
          </a:solidFill>
        </p:spPr>
        <p:txBody>
          <a:bodyPr wrap="square" lIns="0" tIns="0" rIns="0" bIns="0" rtlCol="0"/>
          <a:lstStyle/>
          <a:p>
            <a:endParaRPr/>
          </a:p>
        </p:txBody>
      </p:sp>
      <p:pic>
        <p:nvPicPr>
          <p:cNvPr id="3" name="object 3"/>
          <p:cNvPicPr/>
          <p:nvPr/>
        </p:nvPicPr>
        <p:blipFill>
          <a:blip r:embed="rId2" cstate="print"/>
          <a:stretch>
            <a:fillRect/>
          </a:stretch>
        </p:blipFill>
        <p:spPr>
          <a:xfrm>
            <a:off x="2291714" y="3217798"/>
            <a:ext cx="3098165" cy="3810634"/>
          </a:xfrm>
          <a:prstGeom prst="rect">
            <a:avLst/>
          </a:prstGeom>
        </p:spPr>
      </p:pic>
      <p:sp>
        <p:nvSpPr>
          <p:cNvPr id="5" name="object 5"/>
          <p:cNvSpPr txBox="1"/>
          <p:nvPr/>
        </p:nvSpPr>
        <p:spPr>
          <a:xfrm>
            <a:off x="2417191" y="497839"/>
            <a:ext cx="2724785" cy="360680"/>
          </a:xfrm>
          <a:prstGeom prst="rect">
            <a:avLst/>
          </a:prstGeom>
        </p:spPr>
        <p:txBody>
          <a:bodyPr vert="horz" wrap="square" lIns="0" tIns="12065" rIns="0" bIns="0" rtlCol="0">
            <a:spAutoFit/>
          </a:bodyPr>
          <a:lstStyle/>
          <a:p>
            <a:pPr marL="12700">
              <a:lnSpc>
                <a:spcPct val="100000"/>
              </a:lnSpc>
              <a:spcBef>
                <a:spcPts val="95"/>
              </a:spcBef>
            </a:pPr>
            <a:r>
              <a:rPr sz="2200" spc="-405" dirty="0">
                <a:latin typeface="PMingLiU-ExtB"/>
                <a:cs typeface="PMingLiU-ExtB"/>
              </a:rPr>
              <a:t>K♙W♙</a:t>
            </a:r>
            <a:r>
              <a:rPr sz="2200" dirty="0">
                <a:latin typeface="PMingLiU-ExtB"/>
                <a:cs typeface="PMingLiU-ExtB"/>
              </a:rPr>
              <a:t> </a:t>
            </a:r>
            <a:r>
              <a:rPr sz="2200" spc="-10" dirty="0">
                <a:latin typeface="PMingLiU-ExtB"/>
                <a:cs typeface="PMingLiU-ExtB"/>
              </a:rPr>
              <a:t>PENG♙NW♙R</a:t>
            </a:r>
            <a:endParaRPr sz="2200">
              <a:latin typeface="PMingLiU-ExtB"/>
              <a:cs typeface="PMingLiU-ExtB"/>
            </a:endParaRPr>
          </a:p>
        </p:txBody>
      </p:sp>
      <p:sp>
        <p:nvSpPr>
          <p:cNvPr id="7" name="object 7"/>
          <p:cNvSpPr txBox="1"/>
          <p:nvPr/>
        </p:nvSpPr>
        <p:spPr>
          <a:xfrm>
            <a:off x="507998" y="3217798"/>
            <a:ext cx="3153666" cy="6907853"/>
          </a:xfrm>
          <a:prstGeom prst="rect">
            <a:avLst/>
          </a:prstGeom>
        </p:spPr>
        <p:txBody>
          <a:bodyPr vert="horz" wrap="square" lIns="0" tIns="11430" rIns="0" bIns="0" rtlCol="0">
            <a:spAutoFit/>
          </a:bodyPr>
          <a:lstStyle/>
          <a:p>
            <a:pPr algn="just"/>
            <a:r>
              <a:rPr lang="id-ID" dirty="0"/>
              <a:t>Puji Syukur kami panjatkan kehadiran Tuhan Yang Maha Esa yang telah memberikan rahmat dan Hidayahnya sehingga penulisan IMPLEMENTASI PROYEK PERUBAHAN yang berjudul KLINIK TERAPUNG MELALUI KOLABORASI  ANTARA DITPOLAIRUD POLDA SUMSEL DENGAN  PEMDA SETEMPAT DALAM RANGKA  MENINGKATKAN PELAYANANAN KESEHATAN  MASYARAKAT DI WILAYAH PERAIRAN ini dapat diselesaikan. </a:t>
            </a:r>
            <a:endParaRPr lang="en-US" dirty="0"/>
          </a:p>
          <a:p>
            <a:pPr algn="just"/>
            <a:r>
              <a:rPr lang="id-ID" sz="1800" dirty="0"/>
              <a:t>IMPLEMENTASI proyek perubahan ini merupakan persyaratan dalam penyelesaian Pelatihan Kepemimpinan Nasional Tingkat II di Pusdikmin Polri.</a:t>
            </a:r>
            <a:endParaRPr lang="en-US" sz="1800" dirty="0"/>
          </a:p>
          <a:p>
            <a:pPr algn="just"/>
            <a:endParaRPr lang="en-US" dirty="0"/>
          </a:p>
          <a:p>
            <a:pPr marL="12700" marR="5080" algn="just">
              <a:lnSpc>
                <a:spcPct val="143800"/>
              </a:lnSpc>
              <a:spcBef>
                <a:spcPts val="90"/>
              </a:spcBef>
            </a:pPr>
            <a:endParaRPr sz="1200" dirty="0">
              <a:latin typeface="Times New Roman"/>
              <a:cs typeface="Times New Roman"/>
            </a:endParaRPr>
          </a:p>
        </p:txBody>
      </p:sp>
      <p:sp>
        <p:nvSpPr>
          <p:cNvPr id="13" name="object 13"/>
          <p:cNvSpPr txBox="1"/>
          <p:nvPr/>
        </p:nvSpPr>
        <p:spPr>
          <a:xfrm>
            <a:off x="4006850" y="3217798"/>
            <a:ext cx="3079750" cy="6632778"/>
          </a:xfrm>
          <a:prstGeom prst="rect">
            <a:avLst/>
          </a:prstGeom>
        </p:spPr>
        <p:txBody>
          <a:bodyPr vert="horz" wrap="square" lIns="0" tIns="13335" rIns="0" bIns="0" rtlCol="0">
            <a:spAutoFit/>
          </a:bodyPr>
          <a:lstStyle/>
          <a:p>
            <a:pPr algn="just"/>
            <a:r>
              <a:rPr lang="id-ID" sz="1800" dirty="0"/>
              <a:t>Project Leader dalam proyek perubahan ini mengucapkan terima kasih kepada semua pihak yang telah membantu perencanaan &amp; IMPLEMENTASI PROYEK PERUBAHAN ini antara lain :</a:t>
            </a:r>
            <a:endParaRPr lang="en-US" sz="1800" dirty="0"/>
          </a:p>
          <a:p>
            <a:pPr lvl="0" algn="just"/>
            <a:r>
              <a:rPr lang="en-US" sz="1800" dirty="0" err="1"/>
              <a:t>Kapolda</a:t>
            </a:r>
            <a:r>
              <a:rPr lang="en-US" sz="1800" dirty="0"/>
              <a:t> </a:t>
            </a:r>
            <a:r>
              <a:rPr lang="en-US" sz="1800" dirty="0" err="1"/>
              <a:t>Sumsel</a:t>
            </a:r>
            <a:r>
              <a:rPr lang="en-US" sz="1800" dirty="0"/>
              <a:t> </a:t>
            </a:r>
          </a:p>
          <a:p>
            <a:pPr lvl="0" algn="just"/>
            <a:r>
              <a:rPr lang="id-ID" sz="1800" dirty="0"/>
              <a:t>Dirpolair </a:t>
            </a:r>
            <a:r>
              <a:rPr lang="en-US" sz="1800" dirty="0" err="1"/>
              <a:t>Polda</a:t>
            </a:r>
            <a:r>
              <a:rPr lang="en-US" sz="1800" dirty="0"/>
              <a:t> </a:t>
            </a:r>
            <a:r>
              <a:rPr lang="en-US" sz="1800" dirty="0" err="1"/>
              <a:t>Sumsel</a:t>
            </a:r>
            <a:endParaRPr lang="en-US" sz="1800" dirty="0"/>
          </a:p>
          <a:p>
            <a:pPr lvl="0" algn="just"/>
            <a:r>
              <a:rPr lang="en-US" sz="1800" dirty="0" err="1"/>
              <a:t>Petugas</a:t>
            </a:r>
            <a:r>
              <a:rPr lang="en-US" sz="1800" dirty="0"/>
              <a:t> </a:t>
            </a:r>
            <a:r>
              <a:rPr lang="en-US" sz="1800" dirty="0" err="1"/>
              <a:t>Pelayanan</a:t>
            </a:r>
            <a:r>
              <a:rPr lang="en-US" sz="1800" dirty="0"/>
              <a:t> </a:t>
            </a:r>
            <a:r>
              <a:rPr lang="id-ID" sz="1800" dirty="0"/>
              <a:t>Kesehatan  Masyarakat Di Wilayah Perairan</a:t>
            </a:r>
            <a:endParaRPr lang="en-US" sz="1800" dirty="0"/>
          </a:p>
          <a:p>
            <a:pPr lvl="0" algn="just"/>
            <a:r>
              <a:rPr lang="en-US" sz="1800" dirty="0"/>
              <a:t>Para </a:t>
            </a:r>
            <a:r>
              <a:rPr lang="id-ID" sz="1800" dirty="0"/>
              <a:t>Kasubdit </a:t>
            </a:r>
            <a:endParaRPr lang="en-US" sz="1800" dirty="0"/>
          </a:p>
          <a:p>
            <a:pPr lvl="0" algn="just"/>
            <a:r>
              <a:rPr lang="id-ID" sz="1800" dirty="0"/>
              <a:t>Team Efektif Proyek perubahan.</a:t>
            </a:r>
            <a:endParaRPr lang="en-US" sz="1800" dirty="0"/>
          </a:p>
          <a:p>
            <a:pPr algn="just"/>
            <a:r>
              <a:rPr lang="id-ID" sz="1800" dirty="0"/>
              <a:t> </a:t>
            </a:r>
            <a:endParaRPr lang="en-US" sz="1800" dirty="0"/>
          </a:p>
          <a:p>
            <a:pPr algn="just"/>
            <a:r>
              <a:rPr lang="id-ID" sz="1800" dirty="0"/>
              <a:t>Semoga Proyek perubahan ini dapat bermanfaat bagi kesehatan  masyarakat di wilayah perairan.</a:t>
            </a:r>
            <a:endParaRPr lang="en-US" sz="1800" dirty="0"/>
          </a:p>
          <a:p>
            <a:pPr algn="just"/>
            <a:r>
              <a:rPr lang="id-ID" sz="1800" dirty="0"/>
              <a:t> </a:t>
            </a:r>
            <a:endParaRPr lang="en-US" sz="1800" dirty="0"/>
          </a:p>
          <a:p>
            <a:pPr algn="just"/>
            <a:r>
              <a:rPr lang="id-ID" sz="1800" dirty="0"/>
              <a:t>Project Leader</a:t>
            </a:r>
            <a:endParaRPr lang="en-US" sz="1800" dirty="0"/>
          </a:p>
          <a:p>
            <a:pPr algn="just"/>
            <a:r>
              <a:rPr lang="id-ID" sz="1800" b="1" dirty="0"/>
              <a:t>TITO DANI, ST, S.H., M.H.</a:t>
            </a:r>
            <a:endParaRPr lang="en-US" sz="1800" b="1" dirty="0"/>
          </a:p>
          <a:p>
            <a:pPr marL="12065" marR="5715" algn="just">
              <a:lnSpc>
                <a:spcPct val="143700"/>
              </a:lnSpc>
              <a:spcBef>
                <a:spcPts val="105"/>
              </a:spcBef>
              <a:tabLst>
                <a:tab pos="192405" algn="l"/>
              </a:tabLst>
            </a:pPr>
            <a:endParaRPr sz="1200" dirty="0">
              <a:latin typeface="Times New Roman"/>
              <a:cs typeface="Times New Roman"/>
            </a:endParaRPr>
          </a:p>
        </p:txBody>
      </p:sp>
      <p:pic>
        <p:nvPicPr>
          <p:cNvPr id="20" name="Picture 19">
            <a:extLst>
              <a:ext uri="{FF2B5EF4-FFF2-40B4-BE49-F238E27FC236}">
                <a16:creationId xmlns:a16="http://schemas.microsoft.com/office/drawing/2014/main" id="{4A0D7D73-6B9F-4F52-93BF-F4C69170C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467" y="986050"/>
            <a:ext cx="3124865" cy="2074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71169"/>
            <a:ext cx="6629400" cy="9752330"/>
          </a:xfrm>
          <a:prstGeom prst="rect">
            <a:avLst/>
          </a:prstGeom>
        </p:spPr>
      </p:pic>
      <p:sp>
        <p:nvSpPr>
          <p:cNvPr id="3" name="object 3"/>
          <p:cNvSpPr txBox="1"/>
          <p:nvPr/>
        </p:nvSpPr>
        <p:spPr>
          <a:xfrm>
            <a:off x="2449195" y="497839"/>
            <a:ext cx="2662555" cy="360680"/>
          </a:xfrm>
          <a:prstGeom prst="rect">
            <a:avLst/>
          </a:prstGeom>
        </p:spPr>
        <p:txBody>
          <a:bodyPr vert="horz" wrap="square" lIns="0" tIns="12065" rIns="0" bIns="0" rtlCol="0">
            <a:spAutoFit/>
          </a:bodyPr>
          <a:lstStyle/>
          <a:p>
            <a:pPr marL="12700">
              <a:lnSpc>
                <a:spcPct val="100000"/>
              </a:lnSpc>
              <a:spcBef>
                <a:spcPts val="95"/>
              </a:spcBef>
            </a:pPr>
            <a:r>
              <a:rPr sz="2200" spc="-290" dirty="0">
                <a:latin typeface="PMingLiU-ExtB"/>
                <a:cs typeface="PMingLiU-ExtB"/>
              </a:rPr>
              <a:t>L♙W♙R</a:t>
            </a:r>
            <a:r>
              <a:rPr sz="2200" spc="25" dirty="0">
                <a:latin typeface="PMingLiU-ExtB"/>
                <a:cs typeface="PMingLiU-ExtB"/>
              </a:rPr>
              <a:t> </a:t>
            </a:r>
            <a:r>
              <a:rPr sz="2200" spc="-20" dirty="0">
                <a:latin typeface="PMingLiU-ExtB"/>
                <a:cs typeface="PMingLiU-ExtB"/>
              </a:rPr>
              <a:t>BEL♙K♙NG</a:t>
            </a:r>
            <a:endParaRPr sz="2200">
              <a:latin typeface="PMingLiU-ExtB"/>
              <a:cs typeface="PMingLiU-ExtB"/>
            </a:endParaRPr>
          </a:p>
        </p:txBody>
      </p:sp>
      <p:sp>
        <p:nvSpPr>
          <p:cNvPr id="4" name="object 4"/>
          <p:cNvSpPr txBox="1"/>
          <p:nvPr/>
        </p:nvSpPr>
        <p:spPr>
          <a:xfrm>
            <a:off x="546099" y="1234311"/>
            <a:ext cx="3122930" cy="6540445"/>
          </a:xfrm>
          <a:prstGeom prst="rect">
            <a:avLst/>
          </a:prstGeom>
        </p:spPr>
        <p:txBody>
          <a:bodyPr vert="horz" wrap="square" lIns="0" tIns="13335" rIns="0" bIns="0" rtlCol="0">
            <a:spAutoFit/>
          </a:bodyPr>
          <a:lstStyle/>
          <a:p>
            <a:pPr algn="just"/>
            <a:r>
              <a:rPr lang="id-ID" sz="1200" dirty="0"/>
              <a:t>Di wilayah perairan yang luas dan sering terisolasi, akses terhadap layanan kesehatan sering kali menjadi tantangan besar. Masyarakat di daerah-daerah ini sering kali bergantung pada layanan darurat, seperti ambulans, untuk mendapatkan perawatan medis. Namun, ambulans, yang umumnya hanya dirancang untuk memberikan pertolongan pertama dan transportasi darurat, tidak selalu memadai untuk memenuhi kebutuhan kesehatan jangka panjang dan pencegahan penyakit. Keterbatasan ini menjadi lebih signifikan di daerah-daerah yang sulit dijangkau, di mana waktu dan jarak dapat memperburuk kondisi kesehatan sebelum mendapatkan perawatan yang diperlukan.</a:t>
            </a:r>
            <a:endParaRPr lang="en-US" sz="1200" dirty="0"/>
          </a:p>
          <a:p>
            <a:pPr algn="just"/>
            <a:r>
              <a:rPr lang="id-ID" sz="1200" dirty="0"/>
              <a:t>Sebagai upaya untuk mengatasi tantangan ini, Ditpolairud Polda Sumsel dan pemerintah daerah setempat telah merencanakan kolaborasi untuk meluncurkan Klinik Terapung. Inisiatif ini bertujuan untuk menyediakan layanan kesehatan yang lebih komprehensif dan berkelanjutan bagi masyarakat di wilayah perairan. Klinik Terapung akan dilengkapi dengan fasilitas medis yang memadai, memungkinkan penyediaan berbagai layanan kesehatan, termasuk pemeriksaan rutin, imunisasi, dan pengobatan penyakit umum, yang tidak dapat disediakan oleh ambulans.</a:t>
            </a:r>
            <a:endParaRPr lang="en-US" sz="1200" dirty="0"/>
          </a:p>
          <a:p>
            <a:pPr algn="just"/>
            <a:r>
              <a:rPr lang="id-ID" sz="1200" dirty="0"/>
              <a:t>Klinik Terapung akan memberikan manfaat signifikan dalam hal peningkatan aksesibilitas layanan kesehatan.</a:t>
            </a:r>
            <a:endParaRPr lang="en-US" sz="1200" dirty="0"/>
          </a:p>
          <a:p>
            <a:pPr marL="12700" marR="5080" indent="359410" algn="just">
              <a:lnSpc>
                <a:spcPct val="143800"/>
              </a:lnSpc>
              <a:spcBef>
                <a:spcPts val="105"/>
              </a:spcBef>
            </a:pPr>
            <a:endParaRPr sz="1200" dirty="0">
              <a:latin typeface="Times New Roman"/>
              <a:cs typeface="Times New Roman"/>
            </a:endParaRPr>
          </a:p>
        </p:txBody>
      </p:sp>
      <p:sp>
        <p:nvSpPr>
          <p:cNvPr id="5" name="object 5"/>
          <p:cNvSpPr txBox="1"/>
          <p:nvPr/>
        </p:nvSpPr>
        <p:spPr>
          <a:xfrm>
            <a:off x="3993260" y="1221993"/>
            <a:ext cx="3123565" cy="6355779"/>
          </a:xfrm>
          <a:prstGeom prst="rect">
            <a:avLst/>
          </a:prstGeom>
        </p:spPr>
        <p:txBody>
          <a:bodyPr vert="horz" wrap="square" lIns="0" tIns="13335" rIns="0" bIns="0" rtlCol="0">
            <a:spAutoFit/>
          </a:bodyPr>
          <a:lstStyle/>
          <a:p>
            <a:pPr algn="just"/>
            <a:r>
              <a:rPr lang="id-ID" sz="1200" dirty="0"/>
              <a:t>Dengan hadir di tengah wilayah perairan, klinik ini akan mengurangi waktu perjalanan yang diperlukan untuk mencapai fasilitas kesehatan tetap, serta menyediakan perawatan medis di lokasi yang lebih dekat dengan komunitas. Hal ini diharapkan dapat meningkatkan kualitas hidup masyarakat setempat dengan menyediakan akses yang lebih baik ke layanan kesehatan yang diperlukan.</a:t>
            </a:r>
            <a:endParaRPr lang="en-US" sz="1200" dirty="0"/>
          </a:p>
          <a:p>
            <a:pPr algn="just"/>
            <a:r>
              <a:rPr lang="id-ID" sz="1200" dirty="0"/>
              <a:t>Kolaborasi antara Ditpolairud Polda Sumsel dan pemerintah daerah setempat tidak hanya mencerminkan upaya bersama dalam meningkatkan kesejahteraan masyarakat, tetapi juga merupakan langkah inovatif dalam manajemen kesehatan di daerah terpencil. Integrasi sumber daya dan keahlian dari kedua belah pihak akan memperkuat efektivitas dan keberlanjutan Klinik Terapung, memastikan bahwa layanan kesehatan yang disediakan dapat memenuhi kebutuhan spesifik masyarakat perairan.</a:t>
            </a:r>
            <a:endParaRPr lang="en-US" sz="1200" dirty="0"/>
          </a:p>
          <a:p>
            <a:pPr algn="just"/>
            <a:r>
              <a:rPr lang="id-ID" sz="1200" dirty="0"/>
              <a:t>Melalui inisiatif ini, diharapkan akan ada perubahan signifikan dalam penyampaian layanan kesehatan di wilayah perairan, dengan fokus pada peningkatan akses, kualitas perawatan, dan pencegahan penyakit. Klinik Terapung diharapkan menjadi model bagi solusi kesehatan yang inovatif di daerah terpencil dan sebagai contoh sukses kolaborasi antara kepolisian dan pemerintah daerah dalam upaya meningkatkan kesejahteraan masyarakat.</a:t>
            </a:r>
            <a:endParaRPr lang="en-US" sz="1200" dirty="0"/>
          </a:p>
          <a:p>
            <a:pPr marL="12700" marR="5080" indent="397510" algn="just">
              <a:lnSpc>
                <a:spcPct val="143800"/>
              </a:lnSpc>
              <a:spcBef>
                <a:spcPts val="105"/>
              </a:spcBef>
            </a:pPr>
            <a:endParaRPr sz="1200" dirty="0">
              <a:latin typeface="Times New Roman"/>
              <a:cs typeface="Times New Roman"/>
            </a:endParaRPr>
          </a:p>
        </p:txBody>
      </p:sp>
      <p:pic>
        <p:nvPicPr>
          <p:cNvPr id="14" name="Picture 13">
            <a:extLst>
              <a:ext uri="{FF2B5EF4-FFF2-40B4-BE49-F238E27FC236}">
                <a16:creationId xmlns:a16="http://schemas.microsoft.com/office/drawing/2014/main" id="{1537D201-472A-4852-A4DF-E666ADA5095D}"/>
              </a:ext>
            </a:extLst>
          </p:cNvPr>
          <p:cNvPicPr>
            <a:picLocks noChangeAspect="1"/>
          </p:cNvPicPr>
          <p:nvPr/>
        </p:nvPicPr>
        <p:blipFill rotWithShape="1">
          <a:blip r:embed="rId3">
            <a:extLst>
              <a:ext uri="{28A0092B-C50C-407E-A947-70E740481C1C}">
                <a14:useLocalDpi xmlns:a14="http://schemas.microsoft.com/office/drawing/2010/main" val="0"/>
              </a:ext>
            </a:extLst>
          </a:blip>
          <a:srcRect b="39758"/>
          <a:stretch/>
        </p:blipFill>
        <p:spPr>
          <a:xfrm>
            <a:off x="120650" y="7327900"/>
            <a:ext cx="7217469" cy="304800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9400" cy="9715500"/>
          </a:xfrm>
          <a:prstGeom prst="rect">
            <a:avLst/>
          </a:prstGeom>
        </p:spPr>
      </p:pic>
      <p:sp>
        <p:nvSpPr>
          <p:cNvPr id="3" name="object 3"/>
          <p:cNvSpPr txBox="1"/>
          <p:nvPr/>
        </p:nvSpPr>
        <p:spPr>
          <a:xfrm>
            <a:off x="484695" y="504826"/>
            <a:ext cx="3124835" cy="4085221"/>
          </a:xfrm>
          <a:prstGeom prst="rect">
            <a:avLst/>
          </a:prstGeom>
        </p:spPr>
        <p:txBody>
          <a:bodyPr vert="horz" wrap="square" lIns="0" tIns="12065" rIns="0" bIns="0" rtlCol="0">
            <a:spAutoFit/>
          </a:bodyPr>
          <a:lstStyle/>
          <a:p>
            <a:pPr algn="just">
              <a:spcBef>
                <a:spcPts val="600"/>
              </a:spcBef>
            </a:pPr>
            <a:r>
              <a:rPr lang="id-ID" sz="1200" b="1" i="1" dirty="0"/>
              <a:t>Permasalahannya adalah sampai dengan saat ini belum optimalnya pelayanan kesehatan masyarakat di wilayah perairan.</a:t>
            </a:r>
            <a:endParaRPr lang="en-US" sz="1200" dirty="0"/>
          </a:p>
          <a:p>
            <a:pPr algn="just">
              <a:spcBef>
                <a:spcPts val="600"/>
              </a:spcBef>
            </a:pPr>
            <a:r>
              <a:rPr lang="id-ID" sz="1200" b="1" dirty="0"/>
              <a:t>Issue Strategis lainnya :</a:t>
            </a:r>
            <a:endParaRPr lang="en-US" sz="1200" dirty="0"/>
          </a:p>
          <a:p>
            <a:pPr lvl="0" algn="just">
              <a:spcBef>
                <a:spcPts val="600"/>
              </a:spcBef>
            </a:pPr>
            <a:r>
              <a:rPr lang="id-ID" sz="1200" dirty="0"/>
              <a:t>Belum optimalnya SDM dalam mendukung klinik terapung melalui kolaborasi antara Ditpolairud Polda Sumsel dengan Pemda setempat dalam rangka meningkatkan pelayanan kesehatan masyarakat di wilayah perairan</a:t>
            </a:r>
            <a:endParaRPr lang="en-US" sz="1200" dirty="0"/>
          </a:p>
          <a:p>
            <a:pPr lvl="0" algn="just">
              <a:spcBef>
                <a:spcPts val="600"/>
              </a:spcBef>
            </a:pPr>
            <a:r>
              <a:rPr lang="id-ID" sz="1200" dirty="0"/>
              <a:t>Belum optimalnya anggaran dan sarana prasarana dalam mendukung klinik terapung melalui kolaborasi antara Ditpolairud Polda Sumsel dengan Pemda setempat dalam rangka meningkatkan pelayanan kesehatan masyarakat di wilayah perairan</a:t>
            </a:r>
            <a:endParaRPr lang="en-US" sz="1200" dirty="0"/>
          </a:p>
          <a:p>
            <a:pPr lvl="0" algn="just">
              <a:spcBef>
                <a:spcPts val="600"/>
              </a:spcBef>
            </a:pPr>
            <a:r>
              <a:rPr lang="en-US" sz="1200" dirty="0" err="1"/>
              <a:t>Belum</a:t>
            </a:r>
            <a:r>
              <a:rPr lang="en-US" sz="1200" dirty="0"/>
              <a:t> </a:t>
            </a:r>
            <a:r>
              <a:rPr lang="en-US" sz="1200" dirty="0" err="1"/>
              <a:t>optimalnya</a:t>
            </a:r>
            <a:r>
              <a:rPr lang="en-US" sz="1200" dirty="0"/>
              <a:t> </a:t>
            </a:r>
            <a:r>
              <a:rPr lang="en-US" sz="1200" dirty="0" err="1"/>
              <a:t>kerjasama</a:t>
            </a:r>
            <a:r>
              <a:rPr lang="en-US" sz="1200" dirty="0"/>
              <a:t> </a:t>
            </a:r>
            <a:r>
              <a:rPr lang="en-US" sz="1200" dirty="0" err="1"/>
              <a:t>Ditpolairud</a:t>
            </a:r>
            <a:r>
              <a:rPr lang="en-US" sz="1200" dirty="0"/>
              <a:t> </a:t>
            </a:r>
            <a:r>
              <a:rPr lang="en-US" sz="1200" dirty="0" err="1"/>
              <a:t>Polda</a:t>
            </a:r>
            <a:r>
              <a:rPr lang="en-US" sz="1200" dirty="0"/>
              <a:t> </a:t>
            </a:r>
            <a:r>
              <a:rPr lang="en-US" sz="1200" dirty="0" err="1"/>
              <a:t>Sumsel</a:t>
            </a:r>
            <a:r>
              <a:rPr lang="en-US" sz="1200" dirty="0"/>
              <a:t> </a:t>
            </a:r>
            <a:r>
              <a:rPr lang="en-US" sz="1200" dirty="0" err="1"/>
              <a:t>dengan</a:t>
            </a:r>
            <a:r>
              <a:rPr lang="en-US" sz="1200" dirty="0"/>
              <a:t> stakeholder d</a:t>
            </a:r>
            <a:r>
              <a:rPr lang="id-ID" sz="1200" dirty="0"/>
              <a:t>alam mendukung klinik terapung.</a:t>
            </a:r>
            <a:endParaRPr lang="en-US" sz="1200" dirty="0"/>
          </a:p>
          <a:p>
            <a:pPr marL="12700" marR="5080" indent="457200" algn="just">
              <a:lnSpc>
                <a:spcPct val="150000"/>
              </a:lnSpc>
              <a:spcBef>
                <a:spcPts val="95"/>
              </a:spcBef>
            </a:pPr>
            <a:endParaRPr sz="1200" dirty="0">
              <a:latin typeface="Times New Roman"/>
              <a:cs typeface="Times New Roman"/>
            </a:endParaRPr>
          </a:p>
        </p:txBody>
      </p:sp>
      <p:sp>
        <p:nvSpPr>
          <p:cNvPr id="7" name="object 7"/>
          <p:cNvSpPr txBox="1"/>
          <p:nvPr/>
        </p:nvSpPr>
        <p:spPr>
          <a:xfrm>
            <a:off x="514095" y="8153900"/>
            <a:ext cx="3122930" cy="1829347"/>
          </a:xfrm>
          <a:prstGeom prst="rect">
            <a:avLst/>
          </a:prstGeom>
        </p:spPr>
        <p:txBody>
          <a:bodyPr vert="horz" wrap="square" lIns="0" tIns="13335" rIns="0" bIns="0" rtlCol="0">
            <a:spAutoFit/>
          </a:bodyPr>
          <a:lstStyle/>
          <a:p>
            <a:pPr lvl="1" algn="just">
              <a:spcBef>
                <a:spcPts val="600"/>
              </a:spcBef>
            </a:pPr>
            <a:r>
              <a:rPr lang="id-ID" sz="1200" dirty="0"/>
              <a:t>Visi</a:t>
            </a:r>
            <a:r>
              <a:rPr lang="en-US" sz="1200" dirty="0"/>
              <a:t> </a:t>
            </a:r>
            <a:r>
              <a:rPr lang="id-ID" sz="1200" dirty="0"/>
              <a:t>Ditpolairud Polda Sumsel </a:t>
            </a:r>
            <a:r>
              <a:rPr lang="en-US" sz="1200" dirty="0"/>
              <a:t>:</a:t>
            </a:r>
          </a:p>
          <a:p>
            <a:pPr algn="just">
              <a:spcBef>
                <a:spcPts val="600"/>
              </a:spcBef>
            </a:pPr>
            <a:r>
              <a:rPr lang="id-ID" sz="1200" dirty="0"/>
              <a:t>Terwujudnya pemeliharaan Kamtibmas yang unggul diwilayah perairanserta terdukungnya setiap kegiatan dan operasi Kepolisian terpusat maupun di kewilayahan melalui mobilisasi pesawat udara dalam rangka memantapkan Indonesia sebagai poros maritim dunia.</a:t>
            </a:r>
            <a:endParaRPr lang="en-US" sz="1200" dirty="0"/>
          </a:p>
          <a:p>
            <a:pPr marL="12700" marR="5080" algn="just">
              <a:spcBef>
                <a:spcPts val="600"/>
              </a:spcBef>
            </a:pPr>
            <a:endParaRPr sz="1200" dirty="0">
              <a:latin typeface="Times New Roman"/>
              <a:cs typeface="Times New Roman"/>
            </a:endParaRPr>
          </a:p>
        </p:txBody>
      </p:sp>
      <p:sp>
        <p:nvSpPr>
          <p:cNvPr id="12" name="object 12"/>
          <p:cNvSpPr txBox="1"/>
          <p:nvPr/>
        </p:nvSpPr>
        <p:spPr>
          <a:xfrm>
            <a:off x="3933952" y="2566433"/>
            <a:ext cx="3122930" cy="7766870"/>
          </a:xfrm>
          <a:prstGeom prst="rect">
            <a:avLst/>
          </a:prstGeom>
        </p:spPr>
        <p:txBody>
          <a:bodyPr vert="horz" wrap="square" lIns="0" tIns="13335" rIns="0" bIns="0" rtlCol="0">
            <a:spAutoFit/>
          </a:bodyPr>
          <a:lstStyle/>
          <a:p>
            <a:pPr lvl="2" algn="just"/>
            <a:r>
              <a:rPr lang="en-US" sz="1200" dirty="0"/>
              <a:t>M</a:t>
            </a:r>
            <a:r>
              <a:rPr lang="id-ID" sz="1200" dirty="0"/>
              <a:t>isi</a:t>
            </a:r>
            <a:r>
              <a:rPr lang="en-US" sz="1200" dirty="0"/>
              <a:t> </a:t>
            </a:r>
            <a:r>
              <a:rPr lang="id-ID" sz="1200" dirty="0"/>
              <a:t>Ditpolairud Polda Sumsel</a:t>
            </a:r>
            <a:r>
              <a:rPr lang="en-US" sz="1200" dirty="0"/>
              <a:t> :</a:t>
            </a:r>
          </a:p>
          <a:p>
            <a:pPr lvl="2" algn="just">
              <a:spcBef>
                <a:spcPts val="600"/>
              </a:spcBef>
            </a:pPr>
            <a:r>
              <a:rPr lang="id-ID" sz="1200" dirty="0"/>
              <a:t>Meningkatkan kinerja Korpolairud</a:t>
            </a:r>
            <a:r>
              <a:rPr lang="en-US" sz="1200" dirty="0"/>
              <a:t> </a:t>
            </a:r>
            <a:r>
              <a:rPr lang="id-ID" sz="1200" dirty="0"/>
              <a:t>Baharkam Polri secara profesional, transparan, akuntabel dalam rangka mengelola sumber daya manusian dan materiil guna meningkatkan usia pakai Alut serta kesiapsiagaan dalam melaksanakan operasional tugas Kepolisian</a:t>
            </a:r>
            <a:r>
              <a:rPr lang="id-ID" sz="1200" b="1" dirty="0"/>
              <a:t>.</a:t>
            </a:r>
            <a:endParaRPr lang="en-US" sz="1200" dirty="0"/>
          </a:p>
          <a:p>
            <a:pPr lvl="2" algn="just">
              <a:spcBef>
                <a:spcPts val="600"/>
              </a:spcBef>
            </a:pPr>
            <a:r>
              <a:rPr lang="id-ID" sz="1200" dirty="0"/>
              <a:t>Memberikan pelayanan prima, secara Proposional, tidak Diskriminatif, menjunjung tinggi HAM dan Responsif dalam melaksanakan penegakan hukum di setiap titik perairan  wilayah NKRI agar masyarakat perairan terbebas dari segala bentuk gangguan diwilayah perairan.</a:t>
            </a:r>
            <a:endParaRPr lang="en-US" sz="1200" dirty="0"/>
          </a:p>
          <a:p>
            <a:pPr lvl="2" algn="just">
              <a:spcBef>
                <a:spcPts val="600"/>
              </a:spcBef>
            </a:pPr>
            <a:r>
              <a:rPr lang="id-ID" sz="1200" dirty="0"/>
              <a:t>Memanfaatkan peralatan dan teknologi masa kini (modern) untuk mendukung tugas operasional Korpolairud Baharkam Polri diwilayah perairan dan mobilisasi Pesawat Udara Polri.</a:t>
            </a:r>
            <a:endParaRPr lang="en-US" sz="1200" dirty="0"/>
          </a:p>
          <a:p>
            <a:pPr lvl="2" algn="just">
              <a:spcBef>
                <a:spcPts val="600"/>
              </a:spcBef>
            </a:pPr>
            <a:r>
              <a:rPr lang="id-ID" sz="1200" dirty="0"/>
              <a:t>Meningkatkan pengawasan internal dalam mewujudkan kinerja Korpolairud Baharkam Polri yang bersih, berwibawa, terpercaya dan modern.</a:t>
            </a:r>
            <a:endParaRPr lang="en-US" sz="1200" dirty="0"/>
          </a:p>
          <a:p>
            <a:pPr lvl="2" algn="just">
              <a:spcBef>
                <a:spcPts val="600"/>
              </a:spcBef>
            </a:pPr>
            <a:r>
              <a:rPr lang="id-ID" sz="1200" dirty="0"/>
              <a:t>Menyelenggarakan kegiatan perpolisian masyarakat diwilayah perairan dan komunitas dirgantara dengan berbasisi pada masayarakat patuh hukum dan menyelenggarakan kegiatan-kegiatan yang harmonis untuk mencapai kondisi yang aman dan tertib.</a:t>
            </a:r>
            <a:endParaRPr lang="en-US" sz="1200" dirty="0"/>
          </a:p>
          <a:p>
            <a:pPr lvl="2" algn="just">
              <a:spcBef>
                <a:spcPts val="600"/>
              </a:spcBef>
            </a:pPr>
            <a:r>
              <a:rPr lang="id-ID" sz="1200" dirty="0"/>
              <a:t>Penggelaran Kapal dan Pesawat Udara Korpolairud Baharkam Polri dalam rangka mendukung tugas pokok Kepolisian di tingkat kewilayahan maupun tingkat Mabes Polri.</a:t>
            </a:r>
            <a:endParaRPr lang="en-US" sz="1200" dirty="0"/>
          </a:p>
          <a:p>
            <a:pPr lvl="2" algn="just">
              <a:spcBef>
                <a:spcPts val="600"/>
              </a:spcBef>
            </a:pPr>
            <a:r>
              <a:rPr lang="id-ID" sz="1200" dirty="0"/>
              <a:t>Melaksanakan   kegiatan</a:t>
            </a:r>
            <a:r>
              <a:rPr lang="en-US" sz="1200" dirty="0"/>
              <a:t>     </a:t>
            </a:r>
            <a:r>
              <a:rPr lang="id-ID" sz="1200" dirty="0"/>
              <a:t>pertolongan</a:t>
            </a:r>
            <a:r>
              <a:rPr lang="en-US" sz="1200" dirty="0"/>
              <a:t>       </a:t>
            </a:r>
            <a:r>
              <a:rPr lang="id-ID" sz="1200" dirty="0"/>
              <a:t>dan	</a:t>
            </a:r>
            <a:r>
              <a:rPr lang="en-US" sz="1200" dirty="0"/>
              <a:t>       </a:t>
            </a:r>
            <a:r>
              <a:rPr lang="id-ID" sz="1200" dirty="0"/>
              <a:t>penyelamatan masyarakat yang terkena bencana alam.</a:t>
            </a:r>
            <a:endParaRPr lang="en-US" sz="1200" dirty="0"/>
          </a:p>
          <a:p>
            <a:pPr marL="12700" marR="5080" algn="just">
              <a:spcBef>
                <a:spcPts val="105"/>
              </a:spcBef>
            </a:pPr>
            <a:endParaRPr sz="1200" dirty="0">
              <a:latin typeface="Times New Roman"/>
              <a:cs typeface="Times New Roman"/>
            </a:endParaRPr>
          </a:p>
        </p:txBody>
      </p:sp>
      <p:pic>
        <p:nvPicPr>
          <p:cNvPr id="17" name="Picture 16" descr="C:\Users\User\Downloads\WhatsApp Image 2024-10-01 at 11.45.35.jpeg">
            <a:extLst>
              <a:ext uri="{FF2B5EF4-FFF2-40B4-BE49-F238E27FC236}">
                <a16:creationId xmlns:a16="http://schemas.microsoft.com/office/drawing/2014/main" id="{7B170422-5FE8-465F-9EDA-FC35A3D5EAE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2190" y="4516704"/>
            <a:ext cx="3124835" cy="3447745"/>
          </a:xfrm>
          <a:prstGeom prst="rect">
            <a:avLst/>
          </a:prstGeom>
          <a:noFill/>
          <a:ln>
            <a:noFill/>
          </a:ln>
        </p:spPr>
      </p:pic>
      <p:pic>
        <p:nvPicPr>
          <p:cNvPr id="18" name="Picture 17">
            <a:extLst>
              <a:ext uri="{FF2B5EF4-FFF2-40B4-BE49-F238E27FC236}">
                <a16:creationId xmlns:a16="http://schemas.microsoft.com/office/drawing/2014/main" id="{8E73F28B-C1BF-4C68-A330-FD79093AF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896" y="587640"/>
            <a:ext cx="3047554" cy="18634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5423" y="291083"/>
            <a:ext cx="6630034" cy="9751568"/>
          </a:xfrm>
          <a:prstGeom prst="rect">
            <a:avLst/>
          </a:prstGeom>
        </p:spPr>
      </p:pic>
      <p:sp>
        <p:nvSpPr>
          <p:cNvPr id="3" name="object 3"/>
          <p:cNvSpPr txBox="1"/>
          <p:nvPr/>
        </p:nvSpPr>
        <p:spPr>
          <a:xfrm>
            <a:off x="577850" y="2695203"/>
            <a:ext cx="3035300" cy="4557851"/>
          </a:xfrm>
          <a:prstGeom prst="rect">
            <a:avLst/>
          </a:prstGeom>
        </p:spPr>
        <p:txBody>
          <a:bodyPr vert="horz" wrap="square" lIns="0" tIns="13335" rIns="0" bIns="0" rtlCol="0">
            <a:spAutoFit/>
          </a:bodyPr>
          <a:lstStyle/>
          <a:p>
            <a:pPr lvl="0" algn="just">
              <a:spcBef>
                <a:spcPts val="600"/>
              </a:spcBef>
            </a:pPr>
            <a:r>
              <a:rPr lang="id-ID" sz="1200" dirty="0"/>
              <a:t>Tugas Pokok</a:t>
            </a:r>
            <a:endParaRPr lang="en-US" sz="1200" dirty="0"/>
          </a:p>
          <a:p>
            <a:pPr algn="just">
              <a:spcBef>
                <a:spcPts val="600"/>
              </a:spcBef>
            </a:pPr>
            <a:r>
              <a:rPr lang="id-ID" sz="1200" dirty="0"/>
              <a:t>Menyelenggarakan fungsi kepolisian perairan yang mencakup Patroli, TPTKP di perairan, SAR di wilayah perairan dan Binmas di wilayah pantai atau perairan serta pembina fungsi Kepolisian perairan di wilayah Polda Sumsel;</a:t>
            </a:r>
            <a:endParaRPr lang="en-US" sz="1200" dirty="0"/>
          </a:p>
          <a:p>
            <a:pPr lvl="0" algn="just">
              <a:spcBef>
                <a:spcPts val="600"/>
              </a:spcBef>
            </a:pPr>
            <a:r>
              <a:rPr lang="id-ID" sz="1200" dirty="0"/>
              <a:t>Fungsi</a:t>
            </a:r>
            <a:endParaRPr lang="en-US" sz="1200" dirty="0"/>
          </a:p>
          <a:p>
            <a:pPr lvl="3" algn="just">
              <a:spcBef>
                <a:spcPts val="600"/>
              </a:spcBef>
            </a:pPr>
            <a:r>
              <a:rPr lang="id-ID" sz="1200" dirty="0"/>
              <a:t>Pemeliharaan</a:t>
            </a:r>
            <a:r>
              <a:rPr lang="en-US" sz="1200" dirty="0"/>
              <a:t> </a:t>
            </a:r>
            <a:r>
              <a:rPr lang="id-ID" sz="1200" dirty="0"/>
              <a:t>dan</a:t>
            </a:r>
            <a:r>
              <a:rPr lang="en-US" sz="1200" dirty="0"/>
              <a:t> </a:t>
            </a:r>
            <a:r>
              <a:rPr lang="id-ID" sz="1200" dirty="0"/>
              <a:t>perbaikan fasilitas serta sarana kapal di lingkungan Polda Sumsel</a:t>
            </a:r>
            <a:endParaRPr lang="en-US" sz="1200" dirty="0"/>
          </a:p>
          <a:p>
            <a:pPr lvl="3" algn="just">
              <a:spcBef>
                <a:spcPts val="600"/>
              </a:spcBef>
            </a:pPr>
            <a:r>
              <a:rPr lang="id-ID" sz="1200" dirty="0"/>
              <a:t>Pelaksanaan Patroli Pengawalan, Penegakan</a:t>
            </a:r>
            <a:r>
              <a:rPr lang="en-US" sz="1200" dirty="0"/>
              <a:t> </a:t>
            </a:r>
            <a:r>
              <a:rPr lang="id-ID" sz="1200" dirty="0"/>
              <a:t>hukum di wilayah perairan dan binmas diwilayah hukum Polda Sumsel</a:t>
            </a:r>
            <a:endParaRPr lang="en-US" sz="1200" dirty="0"/>
          </a:p>
          <a:p>
            <a:pPr lvl="3" algn="just">
              <a:spcBef>
                <a:spcPts val="600"/>
              </a:spcBef>
            </a:pPr>
            <a:r>
              <a:rPr lang="id-ID" sz="1200" dirty="0"/>
              <a:t>Pemberian bantuan SAR di laut/ perairan</a:t>
            </a:r>
            <a:endParaRPr lang="en-US" sz="1200" dirty="0"/>
          </a:p>
          <a:p>
            <a:pPr lvl="3" algn="just">
              <a:spcBef>
                <a:spcPts val="600"/>
              </a:spcBef>
            </a:pPr>
            <a:r>
              <a:rPr lang="id-ID" sz="1200" dirty="0"/>
              <a:t>Pelaksanaan transportasi kepolisian di perairan</a:t>
            </a:r>
            <a:r>
              <a:rPr lang="en-US" sz="1200" dirty="0"/>
              <a:t> </a:t>
            </a:r>
            <a:r>
              <a:rPr lang="id-ID" sz="1200" dirty="0"/>
              <a:t>Pelaksanaan Telekomunikasi	dan</a:t>
            </a:r>
            <a:r>
              <a:rPr lang="en-US" sz="1200" dirty="0"/>
              <a:t> </a:t>
            </a:r>
            <a:r>
              <a:rPr lang="id-ID" sz="1200" dirty="0"/>
              <a:t>informatika di wilayah perairan</a:t>
            </a:r>
            <a:endParaRPr lang="en-US" sz="1200" dirty="0"/>
          </a:p>
          <a:p>
            <a:pPr lvl="3" algn="just">
              <a:spcBef>
                <a:spcPts val="600"/>
              </a:spcBef>
            </a:pPr>
            <a:r>
              <a:rPr lang="id-ID" sz="1200" dirty="0"/>
              <a:t>Pengumpulan dan pengolahan data serta penyajian informasi dan dokumentasi program kerja Dit Polairud Polda Sumsel</a:t>
            </a:r>
            <a:endParaRPr lang="en-US" sz="1200" dirty="0"/>
          </a:p>
          <a:p>
            <a:pPr marL="12700" marR="5080" indent="359410" algn="just">
              <a:lnSpc>
                <a:spcPct val="143800"/>
              </a:lnSpc>
              <a:spcBef>
                <a:spcPts val="600"/>
              </a:spcBef>
            </a:pPr>
            <a:endParaRPr sz="1200" dirty="0">
              <a:latin typeface="Times New Roman"/>
              <a:cs typeface="Times New Roman"/>
            </a:endParaRPr>
          </a:p>
        </p:txBody>
      </p:sp>
      <p:sp>
        <p:nvSpPr>
          <p:cNvPr id="5" name="object 5"/>
          <p:cNvSpPr txBox="1"/>
          <p:nvPr/>
        </p:nvSpPr>
        <p:spPr>
          <a:xfrm>
            <a:off x="3993260" y="354583"/>
            <a:ext cx="3088136" cy="9538509"/>
          </a:xfrm>
          <a:prstGeom prst="rect">
            <a:avLst/>
          </a:prstGeom>
        </p:spPr>
        <p:txBody>
          <a:bodyPr vert="horz" wrap="square" lIns="0" tIns="12700" rIns="0" bIns="0" rtlCol="0">
            <a:spAutoFit/>
          </a:bodyPr>
          <a:lstStyle/>
          <a:p>
            <a:pPr lvl="1" algn="just">
              <a:spcBef>
                <a:spcPts val="600"/>
              </a:spcBef>
            </a:pPr>
            <a:r>
              <a:rPr lang="id-ID" sz="1200" b="1" dirty="0"/>
              <a:t>Tujuan Jangka Pendek</a:t>
            </a:r>
            <a:endParaRPr lang="en-US" sz="1200" b="1" dirty="0"/>
          </a:p>
          <a:p>
            <a:pPr lvl="0" algn="just">
              <a:spcBef>
                <a:spcPts val="600"/>
              </a:spcBef>
            </a:pPr>
            <a:r>
              <a:rPr lang="id-ID" sz="1200" dirty="0"/>
              <a:t>Melakukan Penyusunan Draft Surat Edaran Kapolda tentang klinik terapung melalui kolaborasi antara Ditpolairud Polda Sumsel dengan Pemda setempat</a:t>
            </a:r>
            <a:endParaRPr lang="en-US" sz="1200" dirty="0"/>
          </a:p>
          <a:p>
            <a:pPr lvl="0" algn="just">
              <a:spcBef>
                <a:spcPts val="600"/>
              </a:spcBef>
            </a:pPr>
            <a:r>
              <a:rPr lang="id-ID" sz="1200" dirty="0"/>
              <a:t>Penyusunan Standar buku Panduan klinik terapung melalui kolaborasi antara Ditpolairud Polda Sumsel dengan Pemda setempat</a:t>
            </a:r>
            <a:endParaRPr lang="en-US" sz="1200" dirty="0"/>
          </a:p>
          <a:p>
            <a:pPr lvl="0" algn="just">
              <a:spcBef>
                <a:spcPts val="600"/>
              </a:spcBef>
            </a:pPr>
            <a:r>
              <a:rPr lang="id-ID" sz="1200" dirty="0"/>
              <a:t>Terbitnya Sprin Tim petugas Klinik Terapung  dan kapal yang digunakan. </a:t>
            </a:r>
            <a:endParaRPr lang="en-US" sz="1200" dirty="0"/>
          </a:p>
          <a:p>
            <a:pPr algn="just">
              <a:spcBef>
                <a:spcPts val="600"/>
              </a:spcBef>
            </a:pPr>
            <a:r>
              <a:rPr lang="id-ID" sz="1200" b="1" dirty="0"/>
              <a:t> Tujuan Jangka Menengah</a:t>
            </a:r>
            <a:endParaRPr lang="en-US" sz="1200" b="1" dirty="0"/>
          </a:p>
          <a:p>
            <a:pPr lvl="2" algn="just">
              <a:spcBef>
                <a:spcPts val="600"/>
              </a:spcBef>
            </a:pPr>
            <a:r>
              <a:rPr lang="id-ID" sz="1200" dirty="0"/>
              <a:t>Menganalisis Kebijakan Dirpolair tentang klinik terapung melalui kolaborasi antara Ditpolairud Polda Sumsel dengan Pemda setempat</a:t>
            </a:r>
            <a:endParaRPr lang="en-US" sz="1200" dirty="0"/>
          </a:p>
          <a:p>
            <a:pPr lvl="2" algn="just">
              <a:spcBef>
                <a:spcPts val="600"/>
              </a:spcBef>
            </a:pPr>
            <a:r>
              <a:rPr lang="id-ID" sz="1200" dirty="0"/>
              <a:t>Melakukan FGD dan peningkatan kerjasama dengan Stakeholder.</a:t>
            </a: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endParaRPr lang="en-US" sz="1200" dirty="0"/>
          </a:p>
          <a:p>
            <a:pPr lvl="2" algn="just">
              <a:spcBef>
                <a:spcPts val="600"/>
              </a:spcBef>
            </a:pPr>
            <a:r>
              <a:rPr lang="id-ID" sz="1200" dirty="0"/>
              <a:t>Melaksanakan Sosialisasi Kebijakan Kapolda dalam mendukung klinik terapung</a:t>
            </a:r>
            <a:endParaRPr lang="en-US" sz="1200" dirty="0"/>
          </a:p>
          <a:p>
            <a:pPr algn="just">
              <a:spcBef>
                <a:spcPts val="600"/>
              </a:spcBef>
            </a:pPr>
            <a:r>
              <a:rPr lang="id-ID" sz="1200" dirty="0"/>
              <a:t>Melaksanakan Pengesahan Surat Edaran Kapolda tentang klinik terapung</a:t>
            </a:r>
            <a:endParaRPr lang="en-US" sz="1200" dirty="0"/>
          </a:p>
          <a:p>
            <a:pPr lvl="2" algn="just">
              <a:spcBef>
                <a:spcPts val="600"/>
              </a:spcBef>
            </a:pPr>
            <a:r>
              <a:rPr lang="id-ID" sz="1200" dirty="0"/>
              <a:t>Penambahan Tenaga Medis dan Penyusunan Tambahan Anggaran</a:t>
            </a:r>
            <a:endParaRPr lang="en-US" sz="1200" dirty="0"/>
          </a:p>
          <a:p>
            <a:pPr lvl="2" algn="just">
              <a:spcBef>
                <a:spcPts val="600"/>
              </a:spcBef>
            </a:pPr>
            <a:r>
              <a:rPr lang="id-ID" sz="1200" dirty="0"/>
              <a:t>Anev tingkat kepuasan masyarakat</a:t>
            </a:r>
            <a:endParaRPr lang="en-US" sz="1200" dirty="0"/>
          </a:p>
          <a:p>
            <a:pPr lvl="2" algn="just">
              <a:spcBef>
                <a:spcPts val="600"/>
              </a:spcBef>
            </a:pPr>
            <a:r>
              <a:rPr lang="id-ID" sz="1200" b="1" dirty="0"/>
              <a:t>Tujuan Jangka Panjang</a:t>
            </a:r>
            <a:endParaRPr lang="en-US" sz="1200" b="1" dirty="0"/>
          </a:p>
          <a:p>
            <a:pPr lvl="2" algn="just">
              <a:spcBef>
                <a:spcPts val="600"/>
              </a:spcBef>
            </a:pPr>
            <a:r>
              <a:rPr lang="id-ID" sz="1200" dirty="0"/>
              <a:t>Pemenuhan kebutuhan dalam mendukung klinik terapung.</a:t>
            </a:r>
            <a:endParaRPr lang="en-US" sz="1200" dirty="0"/>
          </a:p>
          <a:p>
            <a:pPr lvl="2" algn="just">
              <a:spcBef>
                <a:spcPts val="600"/>
              </a:spcBef>
            </a:pPr>
            <a:r>
              <a:rPr lang="id-ID" sz="1200" dirty="0"/>
              <a:t>PKS antar Stakeholder di wilayah perairan untuk sinergitas dalam mendukung klinik terapung</a:t>
            </a:r>
            <a:endParaRPr lang="en-US" sz="1200" dirty="0"/>
          </a:p>
          <a:p>
            <a:pPr lvl="2" algn="just">
              <a:spcBef>
                <a:spcPts val="600"/>
              </a:spcBef>
            </a:pPr>
            <a:r>
              <a:rPr lang="id-ID" sz="1200" dirty="0"/>
              <a:t>Implementasi kebijakan dalam mendukung klinik terapung</a:t>
            </a:r>
            <a:endParaRPr sz="1200" dirty="0">
              <a:latin typeface="Times New Roman"/>
              <a:cs typeface="Times New Roman"/>
            </a:endParaRPr>
          </a:p>
        </p:txBody>
      </p:sp>
      <p:pic>
        <p:nvPicPr>
          <p:cNvPr id="13" name="Picture 12" descr="C:\Users\User\Downloads\WhatsApp Image 2024-10-30 at 15.57.15.jpeg">
            <a:extLst>
              <a:ext uri="{FF2B5EF4-FFF2-40B4-BE49-F238E27FC236}">
                <a16:creationId xmlns:a16="http://schemas.microsoft.com/office/drawing/2014/main" id="{855A51EA-8C9F-4506-8005-7F4C9A51E8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 y="515442"/>
            <a:ext cx="3003550" cy="2055810"/>
          </a:xfrm>
          <a:prstGeom prst="rect">
            <a:avLst/>
          </a:prstGeom>
          <a:noFill/>
          <a:ln>
            <a:noFill/>
          </a:ln>
        </p:spPr>
      </p:pic>
      <p:pic>
        <p:nvPicPr>
          <p:cNvPr id="14" name="Picture 13" descr="C:\Users\User\Downloads\WhatsApp Image 2024-10-09 at 11.28.16 (1).jpeg">
            <a:extLst>
              <a:ext uri="{FF2B5EF4-FFF2-40B4-BE49-F238E27FC236}">
                <a16:creationId xmlns:a16="http://schemas.microsoft.com/office/drawing/2014/main" id="{B96EFF0D-0C88-4050-9176-BCFBA3D9344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100" y="7253054"/>
            <a:ext cx="3035300" cy="2541695"/>
          </a:xfrm>
          <a:prstGeom prst="rect">
            <a:avLst/>
          </a:prstGeom>
          <a:noFill/>
          <a:ln>
            <a:noFill/>
          </a:ln>
        </p:spPr>
      </p:pic>
      <p:pic>
        <p:nvPicPr>
          <p:cNvPr id="16" name="Picture 15" descr="C:\Users\User\Downloads\WhatsApp Image 2024-10-09 at 11.28.16.jpeg">
            <a:extLst>
              <a:ext uri="{FF2B5EF4-FFF2-40B4-BE49-F238E27FC236}">
                <a16:creationId xmlns:a16="http://schemas.microsoft.com/office/drawing/2014/main" id="{1F02E17B-830A-4F56-B0A3-7ED13D153E1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3260" y="4203700"/>
            <a:ext cx="3092832" cy="213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199"/>
            <a:ext cx="6626225" cy="9744710"/>
          </a:xfrm>
          <a:prstGeom prst="rect">
            <a:avLst/>
          </a:prstGeom>
        </p:spPr>
      </p:pic>
      <p:sp>
        <p:nvSpPr>
          <p:cNvPr id="3" name="object 3"/>
          <p:cNvSpPr txBox="1"/>
          <p:nvPr/>
        </p:nvSpPr>
        <p:spPr>
          <a:xfrm>
            <a:off x="1910842" y="497839"/>
            <a:ext cx="3737610" cy="1413510"/>
          </a:xfrm>
          <a:prstGeom prst="rect">
            <a:avLst/>
          </a:prstGeom>
        </p:spPr>
        <p:txBody>
          <a:bodyPr vert="horz" wrap="square" lIns="0" tIns="12065" rIns="0" bIns="0" rtlCol="0">
            <a:spAutoFit/>
          </a:bodyPr>
          <a:lstStyle/>
          <a:p>
            <a:pPr algn="ctr">
              <a:lnSpc>
                <a:spcPct val="100000"/>
              </a:lnSpc>
              <a:spcBef>
                <a:spcPts val="95"/>
              </a:spcBef>
            </a:pPr>
            <a:r>
              <a:rPr sz="2200" spc="145" dirty="0">
                <a:latin typeface="PMingLiU-ExtB"/>
                <a:cs typeface="PMingLiU-ExtB"/>
              </a:rPr>
              <a:t>DESKRIPSI</a:t>
            </a:r>
            <a:r>
              <a:rPr sz="2200" spc="15" dirty="0">
                <a:latin typeface="PMingLiU-ExtB"/>
                <a:cs typeface="PMingLiU-ExtB"/>
              </a:rPr>
              <a:t> </a:t>
            </a:r>
            <a:r>
              <a:rPr sz="2200" spc="-100" dirty="0">
                <a:latin typeface="PMingLiU-ExtB"/>
                <a:cs typeface="PMingLiU-ExtB"/>
              </a:rPr>
              <a:t>PEL♙KS♙N♙♙N</a:t>
            </a:r>
            <a:endParaRPr sz="2200">
              <a:latin typeface="PMingLiU-ExtB"/>
              <a:cs typeface="PMingLiU-ExtB"/>
            </a:endParaRPr>
          </a:p>
          <a:p>
            <a:pPr algn="ctr">
              <a:lnSpc>
                <a:spcPct val="100000"/>
              </a:lnSpc>
              <a:spcBef>
                <a:spcPts val="2140"/>
              </a:spcBef>
            </a:pPr>
            <a:r>
              <a:rPr sz="2200" spc="155" dirty="0">
                <a:latin typeface="PMingLiU-ExtB"/>
                <a:cs typeface="PMingLiU-ExtB"/>
              </a:rPr>
              <a:t>PROYEK</a:t>
            </a:r>
            <a:r>
              <a:rPr sz="2200" spc="25" dirty="0">
                <a:latin typeface="PMingLiU-ExtB"/>
                <a:cs typeface="PMingLiU-ExtB"/>
              </a:rPr>
              <a:t> </a:t>
            </a:r>
            <a:r>
              <a:rPr sz="2200" spc="-10" dirty="0">
                <a:latin typeface="PMingLiU-ExtB"/>
                <a:cs typeface="PMingLiU-ExtB"/>
              </a:rPr>
              <a:t>PERUB♙H♙N</a:t>
            </a:r>
            <a:endParaRPr sz="2200">
              <a:latin typeface="PMingLiU-ExtB"/>
              <a:cs typeface="PMingLiU-ExtB"/>
            </a:endParaRPr>
          </a:p>
          <a:p>
            <a:pPr marL="635" algn="ctr">
              <a:lnSpc>
                <a:spcPct val="100000"/>
              </a:lnSpc>
              <a:spcBef>
                <a:spcPts val="1595"/>
              </a:spcBef>
            </a:pPr>
            <a:r>
              <a:rPr sz="1600" b="1" dirty="0">
                <a:latin typeface="Times New Roman"/>
                <a:cs typeface="Times New Roman"/>
              </a:rPr>
              <a:t>Kondisi</a:t>
            </a:r>
            <a:r>
              <a:rPr sz="1600" b="1" spc="-50" dirty="0">
                <a:latin typeface="Times New Roman"/>
                <a:cs typeface="Times New Roman"/>
              </a:rPr>
              <a:t> </a:t>
            </a:r>
            <a:r>
              <a:rPr sz="1600" b="1" dirty="0">
                <a:latin typeface="Times New Roman"/>
                <a:cs typeface="Times New Roman"/>
              </a:rPr>
              <a:t>saat</a:t>
            </a:r>
            <a:r>
              <a:rPr sz="1600" b="1" spc="-60" dirty="0">
                <a:latin typeface="Times New Roman"/>
                <a:cs typeface="Times New Roman"/>
              </a:rPr>
              <a:t> </a:t>
            </a:r>
            <a:r>
              <a:rPr sz="1600" b="1" spc="-25" dirty="0">
                <a:latin typeface="Times New Roman"/>
                <a:cs typeface="Times New Roman"/>
              </a:rPr>
              <a:t>ini</a:t>
            </a:r>
            <a:endParaRPr sz="1600">
              <a:latin typeface="Times New Roman"/>
              <a:cs typeface="Times New Roman"/>
            </a:endParaRPr>
          </a:p>
        </p:txBody>
      </p:sp>
      <p:sp>
        <p:nvSpPr>
          <p:cNvPr id="4" name="object 4"/>
          <p:cNvSpPr txBox="1"/>
          <p:nvPr/>
        </p:nvSpPr>
        <p:spPr>
          <a:xfrm>
            <a:off x="444500" y="1915413"/>
            <a:ext cx="3124200" cy="2907847"/>
          </a:xfrm>
          <a:prstGeom prst="rect">
            <a:avLst/>
          </a:prstGeom>
        </p:spPr>
        <p:txBody>
          <a:bodyPr vert="horz" wrap="square" lIns="0" tIns="13335" rIns="0" bIns="0" rtlCol="0">
            <a:spAutoFit/>
          </a:bodyPr>
          <a:lstStyle/>
          <a:p>
            <a:pPr marL="12700" marR="5080" indent="373380" algn="just">
              <a:lnSpc>
                <a:spcPct val="143800"/>
              </a:lnSpc>
              <a:spcBef>
                <a:spcPts val="105"/>
              </a:spcBef>
            </a:pPr>
            <a:r>
              <a:rPr lang="id-ID" sz="1200" b="1" i="1" dirty="0"/>
              <a:t>Kondisi Saat    ini </a:t>
            </a:r>
            <a:r>
              <a:rPr lang="id-ID" sz="1200" dirty="0"/>
              <a:t>: Belum optimalnya pelayanan kesehatan  masyarakat di wilayah perairan.  </a:t>
            </a:r>
            <a:r>
              <a:rPr lang="id-ID" sz="1200" b="1" i="1" dirty="0"/>
              <a:t>Locus </a:t>
            </a:r>
            <a:r>
              <a:rPr lang="id-ID" sz="1200" dirty="0"/>
              <a:t>: Ditpolairud Polda Sumsel. </a:t>
            </a:r>
            <a:r>
              <a:rPr lang="id-ID" sz="1200" b="1" i="1" dirty="0"/>
              <a:t>Solusi </a:t>
            </a:r>
            <a:r>
              <a:rPr lang="id-ID" sz="1200" dirty="0"/>
              <a:t>: Analisis Kebijakan, Audiensi &amp; FGD, Penyusunan SOP, Draft Surat Edaran Kapolda dalam mendukung klinik terapung melalui kolaborasi antara Ditpolairud Polda Sumsel dengan Pemda setempat dalam rangka meningkatkan pelayanan kesehatan masyarakat di wilayah perairan, Anggaran &amp; SDM</a:t>
            </a:r>
            <a:endParaRPr sz="1200" dirty="0">
              <a:latin typeface="Times New Roman"/>
              <a:cs typeface="Times New Roman"/>
            </a:endParaRPr>
          </a:p>
        </p:txBody>
      </p:sp>
      <p:sp>
        <p:nvSpPr>
          <p:cNvPr id="6" name="object 6"/>
          <p:cNvSpPr txBox="1"/>
          <p:nvPr/>
        </p:nvSpPr>
        <p:spPr>
          <a:xfrm>
            <a:off x="473075" y="7572680"/>
            <a:ext cx="3122930" cy="2108847"/>
          </a:xfrm>
          <a:prstGeom prst="rect">
            <a:avLst/>
          </a:prstGeom>
        </p:spPr>
        <p:txBody>
          <a:bodyPr vert="horz" wrap="square" lIns="0" tIns="12065" rIns="0" bIns="0" rtlCol="0">
            <a:spAutoFit/>
          </a:bodyPr>
          <a:lstStyle/>
          <a:p>
            <a:pPr marL="12700" marR="5080" algn="just">
              <a:lnSpc>
                <a:spcPct val="143700"/>
              </a:lnSpc>
              <a:spcBef>
                <a:spcPts val="95"/>
              </a:spcBef>
            </a:pPr>
            <a:r>
              <a:rPr lang="id-ID" sz="1200" dirty="0"/>
              <a:t>Salah satu masalah utama yang dihadapi dalam upaya penyediaan layanan kesehatan di wilayah perairan adalah keterbatasan aksesibilitas. Masyarakat yang tinggal di daerah terpencil sering kali mengalami kesulitan untuk mencapai fasilitas kesehatan darat yang terletak jauh dari tempat tinggal mereka.</a:t>
            </a:r>
            <a:endParaRPr sz="1200" dirty="0">
              <a:latin typeface="Times New Roman"/>
              <a:cs typeface="Times New Roman"/>
            </a:endParaRPr>
          </a:p>
        </p:txBody>
      </p:sp>
      <p:sp>
        <p:nvSpPr>
          <p:cNvPr id="7" name="object 7"/>
          <p:cNvSpPr txBox="1"/>
          <p:nvPr/>
        </p:nvSpPr>
        <p:spPr>
          <a:xfrm>
            <a:off x="3987802" y="1911349"/>
            <a:ext cx="3124200" cy="6087051"/>
          </a:xfrm>
          <a:prstGeom prst="rect">
            <a:avLst/>
          </a:prstGeom>
        </p:spPr>
        <p:txBody>
          <a:bodyPr vert="horz" wrap="square" lIns="0" tIns="13335" rIns="0" bIns="0" rtlCol="0">
            <a:spAutoFit/>
          </a:bodyPr>
          <a:lstStyle/>
          <a:p>
            <a:pPr algn="just">
              <a:lnSpc>
                <a:spcPct val="150000"/>
              </a:lnSpc>
            </a:pPr>
            <a:r>
              <a:rPr lang="id-ID" sz="1200" dirty="0"/>
              <a:t>Kondisi geografis yang menantang, seperti jarak yang jauh dan kondisi perairan yang tidak selalu aman, memperburuk situasi ini. Akibatnya, banyak kasus kesehatan yang seharusnya dapat ditangani secara preventif menjadi serius karena keterlambatan dalam mendapatkan perawatan medis.</a:t>
            </a:r>
            <a:endParaRPr lang="en-US" sz="1200" dirty="0"/>
          </a:p>
          <a:p>
            <a:pPr algn="just">
              <a:lnSpc>
                <a:spcPct val="150000"/>
              </a:lnSpc>
            </a:pPr>
            <a:r>
              <a:rPr lang="id-ID" sz="1200" dirty="0"/>
              <a:t>Selain masalah aksesibilitas, ketersediaan layanan kesehatan di wilayah perairan juga terbatas pada ambulan perairan yang hanya dapat memberikan layanan medis darurat. Meskipun ambulan ini penting untuk evakuasi cepat, namun mereka tidak dirancang untuk memberikan layanan kesehatan komprehensif, seperti pemeriksaan rutin, pengobatan jangka panjang, atau tindakan pencegahan. Keterbatasan ini mengakibatkan masyarakat perairan sering kali tidak mendapatkan perawatan yang mereka butuhkan hingga kondisi kesehatan mereka memburuk.</a:t>
            </a:r>
            <a:endParaRPr lang="en-US" sz="1200" dirty="0"/>
          </a:p>
          <a:p>
            <a:pPr marL="12700" marR="5080" algn="just">
              <a:lnSpc>
                <a:spcPct val="150000"/>
              </a:lnSpc>
              <a:spcBef>
                <a:spcPts val="105"/>
              </a:spcBef>
            </a:pPr>
            <a:endParaRPr sz="1200" dirty="0">
              <a:latin typeface="Times New Roman"/>
              <a:cs typeface="Times New Roman"/>
            </a:endParaRPr>
          </a:p>
        </p:txBody>
      </p:sp>
      <p:pic>
        <p:nvPicPr>
          <p:cNvPr id="12" name="Picture 11">
            <a:extLst>
              <a:ext uri="{FF2B5EF4-FFF2-40B4-BE49-F238E27FC236}">
                <a16:creationId xmlns:a16="http://schemas.microsoft.com/office/drawing/2014/main" id="{42DD391C-43A2-45EA-8A20-A916A70732BD}"/>
              </a:ext>
            </a:extLst>
          </p:cNvPr>
          <p:cNvPicPr>
            <a:picLocks noChangeAspect="1"/>
          </p:cNvPicPr>
          <p:nvPr/>
        </p:nvPicPr>
        <p:blipFill>
          <a:blip r:embed="rId3"/>
          <a:stretch>
            <a:fillRect/>
          </a:stretch>
        </p:blipFill>
        <p:spPr>
          <a:xfrm>
            <a:off x="473075" y="5007715"/>
            <a:ext cx="3122930" cy="2396385"/>
          </a:xfrm>
          <a:prstGeom prst="rect">
            <a:avLst/>
          </a:prstGeom>
        </p:spPr>
      </p:pic>
      <p:pic>
        <p:nvPicPr>
          <p:cNvPr id="13" name="Gambar 1">
            <a:extLst>
              <a:ext uri="{FF2B5EF4-FFF2-40B4-BE49-F238E27FC236}">
                <a16:creationId xmlns:a16="http://schemas.microsoft.com/office/drawing/2014/main" id="{DAA72685-E620-47D8-A2C8-A5DE0E0F55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3210" y="7708900"/>
            <a:ext cx="3122930" cy="22463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50"/>
            <a:ext cx="6642734" cy="9743935"/>
          </a:xfrm>
          <a:prstGeom prst="rect">
            <a:avLst/>
          </a:prstGeom>
        </p:spPr>
      </p:pic>
      <p:sp>
        <p:nvSpPr>
          <p:cNvPr id="3" name="object 3"/>
          <p:cNvSpPr txBox="1"/>
          <p:nvPr/>
        </p:nvSpPr>
        <p:spPr>
          <a:xfrm>
            <a:off x="515112" y="2297302"/>
            <a:ext cx="3123565" cy="5675272"/>
          </a:xfrm>
          <a:prstGeom prst="rect">
            <a:avLst/>
          </a:prstGeom>
        </p:spPr>
        <p:txBody>
          <a:bodyPr vert="horz" wrap="square" lIns="0" tIns="12065" rIns="0" bIns="0" rtlCol="0">
            <a:spAutoFit/>
          </a:bodyPr>
          <a:lstStyle/>
          <a:p>
            <a:pPr algn="just">
              <a:spcBef>
                <a:spcPts val="1200"/>
              </a:spcBef>
            </a:pPr>
            <a:r>
              <a:rPr lang="id-ID" sz="1200" dirty="0"/>
              <a:t>Tantangan lain yang dihadapi adalah minimnya kolaborasi dan integrasi antara berbagai pihak yang bertanggung jawab atas kesehatan masyarakat di wilayah perairan. Koordinasi antara Ditpolairud Polda Sumsel, pemerintah daerah, dan instansi kesehatan sering kali tidak optimal, mengakibatkan adanya duplikasi upaya atau bahkan celah dalam penyediaan layanan. Kurangnya kerjasama ini menghambat penyediaan solusi yang efektif dan berkelanjutan, serta membatasi inovasi dalam penyediaan layanan kesehatan di daerah terpencil.</a:t>
            </a:r>
            <a:endParaRPr lang="en-US" sz="1200" dirty="0"/>
          </a:p>
          <a:p>
            <a:pPr algn="just">
              <a:spcBef>
                <a:spcPts val="1200"/>
              </a:spcBef>
            </a:pPr>
            <a:r>
              <a:rPr lang="id-ID" sz="1200" dirty="0"/>
              <a:t>Kurangnya sumber daya medis yang tersedia juga menjadi masalah serius. Keterbatasan fasilitas, tenaga medis, dan peralatan di daerah perairan menyebabkan penanganan masalah kesehatan menjadi tidak maksimal. Kondisi ini diperburuk oleh kurangnya pelatihan yang memadai bagi tenaga kesehatan yang bertugas di wilayah perairan, yang menyebabkan penurunan kualitas layanan yang diberikan. Oleh karena itu, diperlukan solusi yang tidak hanya memperbaiki aksesibilitas, tetapi juga meningkatkan kualitas dan efektivitas layanan kesehatan melalui peningkatan sumber daya dan kolaborasi yang lebih baik.</a:t>
            </a:r>
          </a:p>
          <a:p>
            <a:pPr marL="12700" marR="5080" algn="just">
              <a:spcBef>
                <a:spcPts val="1200"/>
              </a:spcBef>
            </a:pPr>
            <a:endParaRPr lang="id-ID" sz="1200" dirty="0">
              <a:latin typeface="Times New Roman"/>
              <a:cs typeface="Times New Roman"/>
            </a:endParaRPr>
          </a:p>
        </p:txBody>
      </p:sp>
      <p:sp>
        <p:nvSpPr>
          <p:cNvPr id="6" name="object 6"/>
          <p:cNvSpPr txBox="1"/>
          <p:nvPr/>
        </p:nvSpPr>
        <p:spPr>
          <a:xfrm>
            <a:off x="3917188" y="588066"/>
            <a:ext cx="3124200" cy="5089855"/>
          </a:xfrm>
          <a:prstGeom prst="rect">
            <a:avLst/>
          </a:prstGeom>
        </p:spPr>
        <p:txBody>
          <a:bodyPr vert="horz" wrap="square" lIns="0" tIns="11430" rIns="0" bIns="0" rtlCol="0">
            <a:spAutoFit/>
          </a:bodyPr>
          <a:lstStyle/>
          <a:p>
            <a:pPr algn="just">
              <a:spcBef>
                <a:spcPts val="600"/>
              </a:spcBef>
            </a:pPr>
            <a:r>
              <a:rPr lang="id-ID" sz="1200" dirty="0">
                <a:latin typeface="Arial" panose="020B0604020202020204" pitchFamily="34" charset="0"/>
                <a:cs typeface="Arial" panose="020B0604020202020204" pitchFamily="34" charset="0"/>
              </a:rPr>
              <a:t>Program </a:t>
            </a:r>
            <a:r>
              <a:rPr lang="id-ID" sz="1200" i="1" dirty="0">
                <a:latin typeface="Arial" panose="020B0604020202020204" pitchFamily="34" charset="0"/>
                <a:cs typeface="Arial" panose="020B0604020202020204" pitchFamily="34" charset="0"/>
              </a:rPr>
              <a:t>(Action Plan)</a:t>
            </a:r>
            <a:r>
              <a:rPr lang="id-ID" sz="1200" dirty="0">
                <a:latin typeface="Arial" panose="020B0604020202020204" pitchFamily="34" charset="0"/>
                <a:cs typeface="Arial" panose="020B0604020202020204" pitchFamily="34" charset="0"/>
              </a:rPr>
              <a:t> yang seharusnya di jalankan adalah sebagai berikut :</a:t>
            </a:r>
            <a:endParaRPr lang="en-US" sz="1200" dirty="0">
              <a:latin typeface="Arial" panose="020B0604020202020204" pitchFamily="34" charset="0"/>
              <a:cs typeface="Arial" panose="020B0604020202020204" pitchFamily="34" charset="0"/>
            </a:endParaRPr>
          </a:p>
          <a:p>
            <a:pPr lvl="1" algn="just">
              <a:spcBef>
                <a:spcPts val="600"/>
              </a:spcBef>
            </a:pPr>
            <a:r>
              <a:rPr lang="id-ID" sz="1200" dirty="0">
                <a:latin typeface="Arial" panose="020B0604020202020204" pitchFamily="34" charset="0"/>
                <a:cs typeface="Arial" panose="020B0604020202020204" pitchFamily="34" charset="0"/>
              </a:rPr>
              <a:t>Penyiapan anggaran khusus untuk pembuatan sistem dalam mendukung klinik terapung melalui kolaborasi antara Ditpolairud Polda Sumsel dengan Pemda setempat dalam rangka meningkatkan pelayanan kesehatan masyarakat di wilayah perairan</a:t>
            </a:r>
            <a:endParaRPr lang="en-US" sz="1200" dirty="0">
              <a:latin typeface="Arial" panose="020B0604020202020204" pitchFamily="34" charset="0"/>
              <a:cs typeface="Arial" panose="020B0604020202020204" pitchFamily="34" charset="0"/>
            </a:endParaRPr>
          </a:p>
          <a:p>
            <a:pPr lvl="1" algn="just">
              <a:spcBef>
                <a:spcPts val="600"/>
              </a:spcBef>
            </a:pPr>
            <a:r>
              <a:rPr lang="id-ID" sz="1200" dirty="0">
                <a:latin typeface="Arial" panose="020B0604020202020204" pitchFamily="34" charset="0"/>
                <a:cs typeface="Arial" panose="020B0604020202020204" pitchFamily="34" charset="0"/>
              </a:rPr>
              <a:t>Pembangunan Jaringan Infrastruktur</a:t>
            </a:r>
            <a:r>
              <a:rPr lang="en-US" sz="1200" dirty="0">
                <a:latin typeface="Arial" panose="020B0604020202020204" pitchFamily="34" charset="0"/>
                <a:cs typeface="Arial" panose="020B0604020202020204" pitchFamily="34" charset="0"/>
              </a:rPr>
              <a:t> </a:t>
            </a:r>
            <a:r>
              <a:rPr lang="id-ID" sz="1200" dirty="0">
                <a:latin typeface="Arial" panose="020B0604020202020204" pitchFamily="34" charset="0"/>
                <a:cs typeface="Arial" panose="020B0604020202020204" pitchFamily="34" charset="0"/>
              </a:rPr>
              <a:t>internet di kepulauan luar </a:t>
            </a:r>
            <a:r>
              <a:rPr lang="en-US" sz="1200" dirty="0">
                <a:latin typeface="Arial" panose="020B0604020202020204" pitchFamily="34" charset="0"/>
                <a:cs typeface="Arial" panose="020B0604020202020204" pitchFamily="34" charset="0"/>
              </a:rPr>
              <a:t> </a:t>
            </a:r>
            <a:r>
              <a:rPr lang="id-ID" sz="1200" dirty="0">
                <a:latin typeface="Arial" panose="020B0604020202020204" pitchFamily="34" charset="0"/>
                <a:cs typeface="Arial" panose="020B0604020202020204" pitchFamily="34" charset="0"/>
              </a:rPr>
              <a:t>Indonesia</a:t>
            </a:r>
            <a:endParaRPr lang="en-US" sz="1200" dirty="0">
              <a:latin typeface="Arial" panose="020B0604020202020204" pitchFamily="34" charset="0"/>
              <a:cs typeface="Arial" panose="020B0604020202020204" pitchFamily="34" charset="0"/>
            </a:endParaRPr>
          </a:p>
          <a:p>
            <a:pPr lvl="1" algn="just">
              <a:spcBef>
                <a:spcPts val="600"/>
              </a:spcBef>
            </a:pPr>
            <a:r>
              <a:rPr lang="id-ID" sz="1200" dirty="0">
                <a:latin typeface="Arial" panose="020B0604020202020204" pitchFamily="34" charset="0"/>
                <a:cs typeface="Arial" panose="020B0604020202020204" pitchFamily="34" charset="0"/>
              </a:rPr>
              <a:t>Pengembangan literasi digital dan SDM di organisasi Ditpolairud Polda Sumsel</a:t>
            </a:r>
            <a:endParaRPr lang="en-US" sz="1200" dirty="0">
              <a:latin typeface="Arial" panose="020B0604020202020204" pitchFamily="34" charset="0"/>
              <a:cs typeface="Arial" panose="020B0604020202020204" pitchFamily="34" charset="0"/>
            </a:endParaRPr>
          </a:p>
          <a:p>
            <a:pPr lvl="1" algn="just">
              <a:spcBef>
                <a:spcPts val="600"/>
              </a:spcBef>
            </a:pPr>
            <a:r>
              <a:rPr lang="id-ID" sz="1200" dirty="0">
                <a:latin typeface="Arial" panose="020B0604020202020204" pitchFamily="34" charset="0"/>
                <a:cs typeface="Arial" panose="020B0604020202020204" pitchFamily="34" charset="0"/>
              </a:rPr>
              <a:t>Kolaborasi antar stakeholder dalam mendukung klinik terapung melalui kolaborasi antara Ditpolairud Polda Sumsel dengan Pemda setempat dalam rangka meningkatkan pelayanan kesehatan masyarakat di wilayah perairan secara digital</a:t>
            </a:r>
            <a:endParaRPr lang="en-US" sz="1200" dirty="0">
              <a:latin typeface="Arial" panose="020B0604020202020204" pitchFamily="34" charset="0"/>
              <a:cs typeface="Arial" panose="020B0604020202020204" pitchFamily="34" charset="0"/>
            </a:endParaRPr>
          </a:p>
          <a:p>
            <a:pPr lvl="1" algn="just">
              <a:spcBef>
                <a:spcPts val="600"/>
              </a:spcBef>
            </a:pPr>
            <a:r>
              <a:rPr lang="id-ID" sz="1200" dirty="0">
                <a:latin typeface="Arial" panose="020B0604020202020204" pitchFamily="34" charset="0"/>
                <a:cs typeface="Arial" panose="020B0604020202020204" pitchFamily="34" charset="0"/>
              </a:rPr>
              <a:t>Pembangunan SOP dalam mendukung klinik terapung melalui kolaborasi antara Ditpolairud Polda Sumsel dengan Pemda setempat dalam rangka meningkatkan pelayanan kesehatan masyarakat di wilayah perairan.</a:t>
            </a:r>
            <a:endParaRPr lang="en-US" sz="1200" dirty="0">
              <a:latin typeface="Arial" panose="020B0604020202020204" pitchFamily="34" charset="0"/>
              <a:cs typeface="Arial" panose="020B0604020202020204" pitchFamily="34" charset="0"/>
            </a:endParaRPr>
          </a:p>
          <a:p>
            <a:pPr marL="12700" marR="5080" algn="just">
              <a:spcBef>
                <a:spcPts val="600"/>
              </a:spcBef>
            </a:pPr>
            <a:r>
              <a:rPr sz="1200" spc="-1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p:txBody>
      </p:sp>
      <p:sp>
        <p:nvSpPr>
          <p:cNvPr id="8" name="object 8"/>
          <p:cNvSpPr txBox="1"/>
          <p:nvPr/>
        </p:nvSpPr>
        <p:spPr>
          <a:xfrm>
            <a:off x="2659062" y="7653430"/>
            <a:ext cx="2238375" cy="269240"/>
          </a:xfrm>
          <a:prstGeom prst="rect">
            <a:avLst/>
          </a:prstGeom>
        </p:spPr>
        <p:txBody>
          <a:bodyPr vert="horz" wrap="square" lIns="0" tIns="12065" rIns="0" bIns="0" rtlCol="0">
            <a:spAutoFit/>
          </a:bodyPr>
          <a:lstStyle/>
          <a:p>
            <a:pPr marL="12700">
              <a:lnSpc>
                <a:spcPct val="100000"/>
              </a:lnSpc>
              <a:spcBef>
                <a:spcPts val="95"/>
              </a:spcBef>
            </a:pPr>
            <a:r>
              <a:rPr sz="1600" b="1" dirty="0">
                <a:latin typeface="Times New Roman"/>
                <a:cs typeface="Times New Roman"/>
              </a:rPr>
              <a:t>Kondisi</a:t>
            </a:r>
            <a:r>
              <a:rPr sz="1600" b="1" spc="-50" dirty="0">
                <a:latin typeface="Times New Roman"/>
                <a:cs typeface="Times New Roman"/>
              </a:rPr>
              <a:t> </a:t>
            </a:r>
            <a:r>
              <a:rPr sz="1600" b="1" dirty="0">
                <a:latin typeface="Times New Roman"/>
                <a:cs typeface="Times New Roman"/>
              </a:rPr>
              <a:t>yang</a:t>
            </a:r>
            <a:r>
              <a:rPr sz="1600" b="1" spc="-45" dirty="0">
                <a:latin typeface="Times New Roman"/>
                <a:cs typeface="Times New Roman"/>
              </a:rPr>
              <a:t> </a:t>
            </a:r>
            <a:r>
              <a:rPr sz="1600" b="1" spc="-10" dirty="0">
                <a:latin typeface="Times New Roman"/>
                <a:cs typeface="Times New Roman"/>
              </a:rPr>
              <a:t>diharapkan</a:t>
            </a:r>
            <a:endParaRPr sz="1600" dirty="0">
              <a:latin typeface="Times New Roman"/>
              <a:cs typeface="Times New Roman"/>
            </a:endParaRPr>
          </a:p>
        </p:txBody>
      </p:sp>
      <p:sp>
        <p:nvSpPr>
          <p:cNvPr id="9" name="object 9"/>
          <p:cNvSpPr txBox="1"/>
          <p:nvPr/>
        </p:nvSpPr>
        <p:spPr>
          <a:xfrm>
            <a:off x="577850" y="8185478"/>
            <a:ext cx="3123565" cy="2135969"/>
          </a:xfrm>
          <a:prstGeom prst="rect">
            <a:avLst/>
          </a:prstGeom>
        </p:spPr>
        <p:txBody>
          <a:bodyPr vert="horz" wrap="square" lIns="0" tIns="13335" rIns="0" bIns="0" rtlCol="0">
            <a:spAutoFit/>
          </a:bodyPr>
          <a:lstStyle/>
          <a:p>
            <a:pPr marL="12700" marR="5080" indent="373380" algn="just">
              <a:lnSpc>
                <a:spcPct val="143800"/>
              </a:lnSpc>
              <a:spcBef>
                <a:spcPts val="105"/>
              </a:spcBef>
            </a:pPr>
            <a:r>
              <a:rPr lang="id-ID" sz="1200" b="1" i="1" dirty="0"/>
              <a:t>Kondisi Yang Diharapkan </a:t>
            </a:r>
            <a:r>
              <a:rPr lang="id-ID" sz="1200" dirty="0"/>
              <a:t>: Klinik terapung melalui kolaborasi antara Ditpolairud Polda Sumsel dengan Pemda setempat dalam rangka meningkatkan pelayanan kesehatan masyarakat di wilayah perairan menjadi  optimal.</a:t>
            </a:r>
            <a:endParaRPr lang="en-US" sz="1200" dirty="0"/>
          </a:p>
          <a:p>
            <a:pPr marL="12700" marR="5080" indent="373380" algn="just">
              <a:lnSpc>
                <a:spcPct val="143800"/>
              </a:lnSpc>
              <a:spcBef>
                <a:spcPts val="105"/>
              </a:spcBef>
            </a:pPr>
            <a:endParaRPr lang="en-US" sz="1200" dirty="0"/>
          </a:p>
          <a:p>
            <a:pPr marL="12700" marR="5080" indent="373380" algn="just">
              <a:lnSpc>
                <a:spcPct val="143800"/>
              </a:lnSpc>
              <a:spcBef>
                <a:spcPts val="105"/>
              </a:spcBef>
            </a:pPr>
            <a:endParaRPr sz="1200" dirty="0">
              <a:latin typeface="Times New Roman"/>
              <a:cs typeface="Times New Roman"/>
            </a:endParaRPr>
          </a:p>
        </p:txBody>
      </p:sp>
      <p:pic>
        <p:nvPicPr>
          <p:cNvPr id="15" name="Picture 14" descr="C:\Users\User\Downloads\WhatsApp Image 2024-10-30 at 15.57.14.jpeg">
            <a:extLst>
              <a:ext uri="{FF2B5EF4-FFF2-40B4-BE49-F238E27FC236}">
                <a16:creationId xmlns:a16="http://schemas.microsoft.com/office/drawing/2014/main" id="{92E87EF9-2F93-412C-BB68-ECB00A3D21B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437" y="8166100"/>
            <a:ext cx="3066413" cy="1923797"/>
          </a:xfrm>
          <a:prstGeom prst="rect">
            <a:avLst/>
          </a:prstGeom>
          <a:noFill/>
          <a:ln>
            <a:noFill/>
          </a:ln>
        </p:spPr>
      </p:pic>
      <p:pic>
        <p:nvPicPr>
          <p:cNvPr id="16" name="Picture 15" descr="C:\Users\User\Downloads\WhatsApp Image 2024-09-30 at 14.03.51.jpeg">
            <a:extLst>
              <a:ext uri="{FF2B5EF4-FFF2-40B4-BE49-F238E27FC236}">
                <a16:creationId xmlns:a16="http://schemas.microsoft.com/office/drawing/2014/main" id="{68330627-6340-4F43-8E41-4BBAEC0808C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850" y="570967"/>
            <a:ext cx="2998091" cy="1649246"/>
          </a:xfrm>
          <a:prstGeom prst="rect">
            <a:avLst/>
          </a:prstGeom>
          <a:noFill/>
          <a:ln>
            <a:noFill/>
          </a:ln>
        </p:spPr>
      </p:pic>
      <p:pic>
        <p:nvPicPr>
          <p:cNvPr id="17" name="Picture 16" descr="C:\Users\User\Downloads\WhatsApp Image 2024-10-30 at 15.18.43.jpeg">
            <a:extLst>
              <a:ext uri="{FF2B5EF4-FFF2-40B4-BE49-F238E27FC236}">
                <a16:creationId xmlns:a16="http://schemas.microsoft.com/office/drawing/2014/main" id="{6C59CCB1-F99B-429F-A608-780D35977B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112" y="5294292"/>
            <a:ext cx="3089275" cy="21157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82597" y="497839"/>
            <a:ext cx="4594860" cy="360680"/>
          </a:xfrm>
          <a:prstGeom prst="rect">
            <a:avLst/>
          </a:prstGeom>
        </p:spPr>
        <p:txBody>
          <a:bodyPr vert="horz" wrap="square" lIns="0" tIns="12065" rIns="0" bIns="0" rtlCol="0">
            <a:spAutoFit/>
          </a:bodyPr>
          <a:lstStyle/>
          <a:p>
            <a:pPr marL="12700">
              <a:lnSpc>
                <a:spcPct val="100000"/>
              </a:lnSpc>
              <a:spcBef>
                <a:spcPts val="95"/>
              </a:spcBef>
            </a:pPr>
            <a:r>
              <a:rPr sz="2200" spc="-150" dirty="0">
                <a:latin typeface="PMingLiU-ExtB"/>
                <a:cs typeface="PMingLiU-ExtB"/>
              </a:rPr>
              <a:t>H♙R♙P♙N</a:t>
            </a:r>
            <a:r>
              <a:rPr sz="2200" spc="20" dirty="0">
                <a:latin typeface="PMingLiU-ExtB"/>
                <a:cs typeface="PMingLiU-ExtB"/>
              </a:rPr>
              <a:t> </a:t>
            </a:r>
            <a:r>
              <a:rPr sz="2200" spc="155" dirty="0">
                <a:latin typeface="PMingLiU-ExtB"/>
                <a:cs typeface="PMingLiU-ExtB"/>
              </a:rPr>
              <a:t>PROYEK</a:t>
            </a:r>
            <a:r>
              <a:rPr sz="2200" spc="50" dirty="0">
                <a:latin typeface="PMingLiU-ExtB"/>
                <a:cs typeface="PMingLiU-ExtB"/>
              </a:rPr>
              <a:t> </a:t>
            </a:r>
            <a:r>
              <a:rPr sz="2200" spc="-10" dirty="0">
                <a:latin typeface="PMingLiU-ExtB"/>
                <a:cs typeface="PMingLiU-ExtB"/>
              </a:rPr>
              <a:t>PERUB♙H♙N</a:t>
            </a:r>
            <a:endParaRPr sz="2200">
              <a:latin typeface="PMingLiU-ExtB"/>
              <a:cs typeface="PMingLiU-ExtB"/>
            </a:endParaRPr>
          </a:p>
        </p:txBody>
      </p:sp>
      <p:grpSp>
        <p:nvGrpSpPr>
          <p:cNvPr id="3" name="object 3"/>
          <p:cNvGrpSpPr/>
          <p:nvPr/>
        </p:nvGrpSpPr>
        <p:grpSpPr>
          <a:xfrm>
            <a:off x="1336675" y="2285999"/>
            <a:ext cx="5648325" cy="7886700"/>
            <a:chOff x="1336675" y="2285999"/>
            <a:chExt cx="5648325" cy="7886700"/>
          </a:xfrm>
        </p:grpSpPr>
        <p:pic>
          <p:nvPicPr>
            <p:cNvPr id="4" name="object 4"/>
            <p:cNvPicPr/>
            <p:nvPr/>
          </p:nvPicPr>
          <p:blipFill>
            <a:blip r:embed="rId2" cstate="print"/>
            <a:stretch>
              <a:fillRect/>
            </a:stretch>
          </p:blipFill>
          <p:spPr>
            <a:xfrm>
              <a:off x="3877945" y="2437764"/>
              <a:ext cx="2538094" cy="1257300"/>
            </a:xfrm>
            <a:prstGeom prst="rect">
              <a:avLst/>
            </a:prstGeom>
          </p:spPr>
        </p:pic>
        <p:sp>
          <p:nvSpPr>
            <p:cNvPr id="5" name="object 5"/>
            <p:cNvSpPr/>
            <p:nvPr/>
          </p:nvSpPr>
          <p:spPr>
            <a:xfrm>
              <a:off x="3877945" y="2437764"/>
              <a:ext cx="2538095" cy="1257300"/>
            </a:xfrm>
            <a:custGeom>
              <a:avLst/>
              <a:gdLst/>
              <a:ahLst/>
              <a:cxnLst/>
              <a:rect l="l" t="t" r="r" b="b"/>
              <a:pathLst>
                <a:path w="2538095" h="1257300">
                  <a:moveTo>
                    <a:pt x="0" y="0"/>
                  </a:moveTo>
                  <a:lnTo>
                    <a:pt x="1909444" y="0"/>
                  </a:lnTo>
                  <a:lnTo>
                    <a:pt x="2538094" y="628650"/>
                  </a:lnTo>
                  <a:lnTo>
                    <a:pt x="1909444" y="1257300"/>
                  </a:lnTo>
                  <a:lnTo>
                    <a:pt x="0" y="1257300"/>
                  </a:lnTo>
                  <a:lnTo>
                    <a:pt x="0" y="0"/>
                  </a:lnTo>
                  <a:close/>
                </a:path>
              </a:pathLst>
            </a:custGeom>
            <a:ln w="6350">
              <a:solidFill>
                <a:srgbClr val="6FAC46"/>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339850" y="3695064"/>
              <a:ext cx="2538095" cy="1257300"/>
            </a:xfrm>
            <a:prstGeom prst="rect">
              <a:avLst/>
            </a:prstGeom>
          </p:spPr>
        </p:pic>
        <p:sp>
          <p:nvSpPr>
            <p:cNvPr id="7" name="object 7"/>
            <p:cNvSpPr/>
            <p:nvPr/>
          </p:nvSpPr>
          <p:spPr>
            <a:xfrm>
              <a:off x="1339850" y="3695064"/>
              <a:ext cx="2538095" cy="1257300"/>
            </a:xfrm>
            <a:custGeom>
              <a:avLst/>
              <a:gdLst/>
              <a:ahLst/>
              <a:cxnLst/>
              <a:rect l="l" t="t" r="r" b="b"/>
              <a:pathLst>
                <a:path w="2538095" h="1257300">
                  <a:moveTo>
                    <a:pt x="2538095" y="0"/>
                  </a:moveTo>
                  <a:lnTo>
                    <a:pt x="628650" y="0"/>
                  </a:lnTo>
                  <a:lnTo>
                    <a:pt x="0" y="628650"/>
                  </a:lnTo>
                  <a:lnTo>
                    <a:pt x="628650" y="1257300"/>
                  </a:lnTo>
                  <a:lnTo>
                    <a:pt x="2538095" y="1257300"/>
                  </a:lnTo>
                  <a:lnTo>
                    <a:pt x="2538095" y="0"/>
                  </a:lnTo>
                  <a:close/>
                </a:path>
              </a:pathLst>
            </a:custGeom>
            <a:ln w="6350">
              <a:solidFill>
                <a:srgbClr val="EC7C30"/>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771900" y="2285999"/>
              <a:ext cx="228600" cy="7886700"/>
            </a:xfrm>
            <a:prstGeom prst="rect">
              <a:avLst/>
            </a:prstGeom>
          </p:spPr>
        </p:pic>
        <p:sp>
          <p:nvSpPr>
            <p:cNvPr id="9" name="object 9"/>
            <p:cNvSpPr/>
            <p:nvPr/>
          </p:nvSpPr>
          <p:spPr>
            <a:xfrm>
              <a:off x="2482380" y="2764611"/>
              <a:ext cx="2895600" cy="1894205"/>
            </a:xfrm>
            <a:custGeom>
              <a:avLst/>
              <a:gdLst/>
              <a:ahLst/>
              <a:cxnLst/>
              <a:rect l="l" t="t" r="r" b="b"/>
              <a:pathLst>
                <a:path w="2895600" h="1894204">
                  <a:moveTo>
                    <a:pt x="666394" y="1307185"/>
                  </a:moveTo>
                  <a:lnTo>
                    <a:pt x="586384" y="1227213"/>
                  </a:lnTo>
                  <a:lnTo>
                    <a:pt x="333197" y="1480388"/>
                  </a:lnTo>
                  <a:lnTo>
                    <a:pt x="79997" y="1227213"/>
                  </a:lnTo>
                  <a:lnTo>
                    <a:pt x="0" y="1307185"/>
                  </a:lnTo>
                  <a:lnTo>
                    <a:pt x="253187" y="1560385"/>
                  </a:lnTo>
                  <a:lnTo>
                    <a:pt x="0" y="1813585"/>
                  </a:lnTo>
                  <a:lnTo>
                    <a:pt x="79997" y="1893595"/>
                  </a:lnTo>
                  <a:lnTo>
                    <a:pt x="333197" y="1640395"/>
                  </a:lnTo>
                  <a:lnTo>
                    <a:pt x="586384" y="1893595"/>
                  </a:lnTo>
                  <a:lnTo>
                    <a:pt x="666394" y="1813598"/>
                  </a:lnTo>
                  <a:lnTo>
                    <a:pt x="413194" y="1560385"/>
                  </a:lnTo>
                  <a:lnTo>
                    <a:pt x="666394" y="1307185"/>
                  </a:lnTo>
                  <a:close/>
                </a:path>
                <a:path w="2895600" h="1894204">
                  <a:moveTo>
                    <a:pt x="2895295" y="79070"/>
                  </a:moveTo>
                  <a:lnTo>
                    <a:pt x="2819057" y="0"/>
                  </a:lnTo>
                  <a:lnTo>
                    <a:pt x="2337143" y="455574"/>
                  </a:lnTo>
                  <a:lnTo>
                    <a:pt x="2105596" y="218376"/>
                  </a:lnTo>
                  <a:lnTo>
                    <a:pt x="2025599" y="294614"/>
                  </a:lnTo>
                  <a:lnTo>
                    <a:pt x="2333383" y="610882"/>
                  </a:lnTo>
                  <a:lnTo>
                    <a:pt x="2414320" y="535584"/>
                  </a:lnTo>
                  <a:lnTo>
                    <a:pt x="2895295" y="79070"/>
                  </a:lnTo>
                  <a:close/>
                </a:path>
              </a:pathLst>
            </a:custGeom>
            <a:solidFill>
              <a:srgbClr val="000000"/>
            </a:solidFill>
          </p:spPr>
          <p:txBody>
            <a:bodyPr wrap="square" lIns="0" tIns="0" rIns="0" bIns="0" rtlCol="0"/>
            <a:lstStyle/>
            <a:p>
              <a:endParaRPr/>
            </a:p>
          </p:txBody>
        </p:sp>
        <p:sp>
          <p:nvSpPr>
            <p:cNvPr id="10" name="object 10"/>
            <p:cNvSpPr/>
            <p:nvPr/>
          </p:nvSpPr>
          <p:spPr>
            <a:xfrm>
              <a:off x="4227195" y="3938904"/>
              <a:ext cx="2743200" cy="2658745"/>
            </a:xfrm>
            <a:custGeom>
              <a:avLst/>
              <a:gdLst/>
              <a:ahLst/>
              <a:cxnLst/>
              <a:rect l="l" t="t" r="r" b="b"/>
              <a:pathLst>
                <a:path w="2743200" h="2658745">
                  <a:moveTo>
                    <a:pt x="0" y="2658744"/>
                  </a:moveTo>
                  <a:lnTo>
                    <a:pt x="2743200" y="2658744"/>
                  </a:lnTo>
                  <a:lnTo>
                    <a:pt x="2743200" y="0"/>
                  </a:lnTo>
                  <a:lnTo>
                    <a:pt x="0" y="0"/>
                  </a:lnTo>
                  <a:lnTo>
                    <a:pt x="0" y="2658744"/>
                  </a:lnTo>
                  <a:close/>
                </a:path>
              </a:pathLst>
            </a:custGeom>
            <a:ln w="28575">
              <a:solidFill>
                <a:srgbClr val="FFFFFF"/>
              </a:solidFill>
              <a:prstDash val="lgDashDot"/>
            </a:ln>
          </p:spPr>
          <p:txBody>
            <a:bodyPr wrap="square" lIns="0" tIns="0" rIns="0" bIns="0" rtlCol="0"/>
            <a:lstStyle/>
            <a:p>
              <a:endParaRPr/>
            </a:p>
          </p:txBody>
        </p:sp>
      </p:grpSp>
      <p:sp>
        <p:nvSpPr>
          <p:cNvPr id="11" name="object 11"/>
          <p:cNvSpPr txBox="1"/>
          <p:nvPr/>
        </p:nvSpPr>
        <p:spPr>
          <a:xfrm>
            <a:off x="2253742" y="3164230"/>
            <a:ext cx="1278890" cy="411480"/>
          </a:xfrm>
          <a:prstGeom prst="rect">
            <a:avLst/>
          </a:prstGeom>
        </p:spPr>
        <p:txBody>
          <a:bodyPr vert="horz" wrap="square" lIns="0" tIns="16510" rIns="0" bIns="0" rtlCol="0">
            <a:spAutoFit/>
          </a:bodyPr>
          <a:lstStyle/>
          <a:p>
            <a:pPr marL="12700">
              <a:lnSpc>
                <a:spcPct val="100000"/>
              </a:lnSpc>
              <a:spcBef>
                <a:spcPts val="130"/>
              </a:spcBef>
            </a:pPr>
            <a:r>
              <a:rPr sz="2500" b="1" i="1" spc="-190" dirty="0">
                <a:latin typeface="Verdana"/>
                <a:cs typeface="Verdana"/>
              </a:rPr>
              <a:t>BEFORE</a:t>
            </a:r>
            <a:endParaRPr sz="2500">
              <a:latin typeface="Verdana"/>
              <a:cs typeface="Verdana"/>
            </a:endParaRPr>
          </a:p>
        </p:txBody>
      </p:sp>
      <p:sp>
        <p:nvSpPr>
          <p:cNvPr id="12" name="object 12"/>
          <p:cNvSpPr txBox="1">
            <a:spLocks noGrp="1"/>
          </p:cNvSpPr>
          <p:nvPr>
            <p:ph type="title"/>
          </p:nvPr>
        </p:nvSpPr>
        <p:spPr>
          <a:xfrm>
            <a:off x="4197477" y="1906549"/>
            <a:ext cx="1052195" cy="411480"/>
          </a:xfrm>
          <a:prstGeom prst="rect">
            <a:avLst/>
          </a:prstGeom>
        </p:spPr>
        <p:txBody>
          <a:bodyPr vert="horz" wrap="square" lIns="0" tIns="16510" rIns="0" bIns="0" rtlCol="0">
            <a:spAutoFit/>
          </a:bodyPr>
          <a:lstStyle/>
          <a:p>
            <a:pPr marL="12700">
              <a:lnSpc>
                <a:spcPct val="100000"/>
              </a:lnSpc>
              <a:spcBef>
                <a:spcPts val="130"/>
              </a:spcBef>
            </a:pPr>
            <a:r>
              <a:rPr sz="2500" b="1" spc="-540" dirty="0">
                <a:solidFill>
                  <a:srgbClr val="000000"/>
                </a:solidFill>
                <a:latin typeface="Verdana"/>
                <a:cs typeface="Verdana"/>
              </a:rPr>
              <a:t>♙FWER</a:t>
            </a:r>
            <a:endParaRPr sz="2500">
              <a:latin typeface="Verdana"/>
              <a:cs typeface="Verdana"/>
            </a:endParaRPr>
          </a:p>
        </p:txBody>
      </p:sp>
      <p:sp>
        <p:nvSpPr>
          <p:cNvPr id="13" name="object 13"/>
          <p:cNvSpPr txBox="1"/>
          <p:nvPr/>
        </p:nvSpPr>
        <p:spPr>
          <a:xfrm>
            <a:off x="801369" y="5085079"/>
            <a:ext cx="2743200" cy="1955022"/>
          </a:xfrm>
          <a:prstGeom prst="rect">
            <a:avLst/>
          </a:prstGeom>
          <a:ln w="28575">
            <a:solidFill>
              <a:srgbClr val="FFFFFF"/>
            </a:solidFill>
          </a:ln>
        </p:spPr>
        <p:txBody>
          <a:bodyPr vert="horz" wrap="square" lIns="0" tIns="15875" rIns="0" bIns="0" rtlCol="0">
            <a:spAutoFit/>
          </a:bodyPr>
          <a:lstStyle/>
          <a:p>
            <a:pPr marL="342900" indent="-342900" algn="just">
              <a:buFont typeface="Arial" panose="020B0604020202020204" pitchFamily="34" charset="0"/>
              <a:buChar char="•"/>
            </a:pPr>
            <a:r>
              <a:rPr lang="en-US" sz="1400" b="1" dirty="0">
                <a:solidFill>
                  <a:schemeClr val="tx1"/>
                </a:solidFill>
                <a:latin typeface="+mn-lt"/>
              </a:rPr>
              <a:t>TERBATASNYA SDM, SARANA PRASARANA DAN ANGGARAN</a:t>
            </a:r>
          </a:p>
          <a:p>
            <a:pPr marL="342900" indent="-342900" algn="just">
              <a:buFont typeface="Arial" panose="020B0604020202020204" pitchFamily="34" charset="0"/>
              <a:buChar char="•"/>
            </a:pPr>
            <a:r>
              <a:rPr lang="en-US" sz="1400" b="1" dirty="0">
                <a:solidFill>
                  <a:schemeClr val="tx1"/>
                </a:solidFill>
                <a:latin typeface="+mn-lt"/>
              </a:rPr>
              <a:t>BLM OPTIMALNYA SOP</a:t>
            </a:r>
          </a:p>
          <a:p>
            <a:pPr marL="342900" indent="-342900" algn="just">
              <a:buFont typeface="Arial" panose="020B0604020202020204" pitchFamily="34" charset="0"/>
              <a:buChar char="•"/>
            </a:pPr>
            <a:r>
              <a:rPr lang="en-US" sz="1400" b="1" dirty="0">
                <a:solidFill>
                  <a:schemeClr val="tx1"/>
                </a:solidFill>
                <a:latin typeface="+mn-lt"/>
              </a:rPr>
              <a:t>BLM DIKELUARKANNYA KOMITMEN BERSAMA DAN STR KAPOLDA.</a:t>
            </a:r>
          </a:p>
          <a:p>
            <a:pPr marL="342900" indent="-342900" algn="just">
              <a:buFont typeface="Arial" panose="020B0604020202020204" pitchFamily="34" charset="0"/>
              <a:buChar char="•"/>
            </a:pPr>
            <a:r>
              <a:rPr lang="en-US" sz="1400" b="1" dirty="0">
                <a:solidFill>
                  <a:schemeClr val="tx1"/>
                </a:solidFill>
                <a:latin typeface="+mn-lt"/>
              </a:rPr>
              <a:t>KURANGNYA KERJA SAMA ANTAR STAKEHOLDER</a:t>
            </a:r>
          </a:p>
          <a:p>
            <a:pPr marL="342900" indent="-342900" algn="just">
              <a:buFont typeface="Arial" panose="020B0604020202020204" pitchFamily="34" charset="0"/>
              <a:buChar char="•"/>
            </a:pPr>
            <a:r>
              <a:rPr lang="en-US" sz="1400" b="1" dirty="0">
                <a:solidFill>
                  <a:schemeClr val="tx1"/>
                </a:solidFill>
                <a:latin typeface="+mn-lt"/>
              </a:rPr>
              <a:t>BLM BERBASIS TI</a:t>
            </a:r>
            <a:endParaRPr sz="1400" b="1" dirty="0">
              <a:solidFill>
                <a:schemeClr val="tx1"/>
              </a:solidFill>
              <a:latin typeface="+mn-lt"/>
              <a:cs typeface="PMingLiU-ExtB"/>
            </a:endParaRPr>
          </a:p>
        </p:txBody>
      </p:sp>
      <p:sp>
        <p:nvSpPr>
          <p:cNvPr id="14" name="object 14"/>
          <p:cNvSpPr txBox="1"/>
          <p:nvPr/>
        </p:nvSpPr>
        <p:spPr>
          <a:xfrm>
            <a:off x="4333621" y="3914368"/>
            <a:ext cx="2546350" cy="2778902"/>
          </a:xfrm>
          <a:prstGeom prst="rect">
            <a:avLst/>
          </a:prstGeom>
        </p:spPr>
        <p:txBody>
          <a:bodyPr vert="horz" wrap="square" lIns="0" tIns="11430" rIns="0" bIns="0" rtlCol="0">
            <a:spAutoFit/>
          </a:bodyPr>
          <a:lstStyle/>
          <a:p>
            <a:pPr marL="180975" indent="-180975" algn="just">
              <a:buFont typeface="Arial" panose="020B0604020202020204" pitchFamily="34" charset="0"/>
              <a:buChar char="•"/>
            </a:pPr>
            <a:endParaRPr lang="en-US" sz="1400" b="1" dirty="0">
              <a:solidFill>
                <a:schemeClr val="tx1"/>
              </a:solidFill>
              <a:latin typeface="+mn-lt"/>
            </a:endParaRPr>
          </a:p>
          <a:p>
            <a:pPr marL="180975" indent="-180975" algn="just">
              <a:lnSpc>
                <a:spcPct val="150000"/>
              </a:lnSpc>
              <a:buFont typeface="Arial" panose="020B0604020202020204" pitchFamily="34" charset="0"/>
              <a:buChar char="•"/>
            </a:pPr>
            <a:r>
              <a:rPr lang="en-US" sz="1400" b="1" dirty="0">
                <a:solidFill>
                  <a:schemeClr val="tx1"/>
                </a:solidFill>
                <a:latin typeface="+mn-lt"/>
              </a:rPr>
              <a:t>MEMADAINYA SDM, SARANA PRASARANA DAN ANGGARAN</a:t>
            </a:r>
          </a:p>
          <a:p>
            <a:pPr marL="180975" indent="-180975" algn="just">
              <a:lnSpc>
                <a:spcPct val="150000"/>
              </a:lnSpc>
              <a:buFont typeface="Arial" panose="020B0604020202020204" pitchFamily="34" charset="0"/>
              <a:buChar char="•"/>
            </a:pPr>
            <a:r>
              <a:rPr lang="en-US" sz="1400" b="1" dirty="0">
                <a:solidFill>
                  <a:schemeClr val="tx1"/>
                </a:solidFill>
                <a:latin typeface="+mn-lt"/>
              </a:rPr>
              <a:t>OPTIMALNYA SOP</a:t>
            </a:r>
          </a:p>
          <a:p>
            <a:pPr marL="180975" indent="-180975" algn="just">
              <a:lnSpc>
                <a:spcPct val="150000"/>
              </a:lnSpc>
              <a:buFont typeface="Arial" panose="020B0604020202020204" pitchFamily="34" charset="0"/>
              <a:buChar char="•"/>
            </a:pPr>
            <a:r>
              <a:rPr lang="en-US" sz="1400" b="1" dirty="0">
                <a:solidFill>
                  <a:schemeClr val="tx1"/>
                </a:solidFill>
                <a:latin typeface="+mn-lt"/>
              </a:rPr>
              <a:t>DIKELUARKANNYA KOMITMEN BERSAMA DAN STR KAPOLDA</a:t>
            </a:r>
            <a:endParaRPr lang="en-US" sz="1400" dirty="0">
              <a:solidFill>
                <a:schemeClr val="tx1"/>
              </a:solidFill>
              <a:latin typeface="+mn-lt"/>
            </a:endParaRPr>
          </a:p>
          <a:p>
            <a:pPr marL="180975" indent="-180975" algn="just">
              <a:lnSpc>
                <a:spcPct val="150000"/>
              </a:lnSpc>
              <a:buFont typeface="Arial" panose="020B0604020202020204" pitchFamily="34" charset="0"/>
              <a:buChar char="•"/>
            </a:pPr>
            <a:r>
              <a:rPr lang="en-US" sz="1400" b="1" dirty="0">
                <a:solidFill>
                  <a:schemeClr val="tx1"/>
                </a:solidFill>
                <a:latin typeface="+mn-lt"/>
              </a:rPr>
              <a:t>KERJA SAMA ANTAR STAKEHOLDER OPTIMAL</a:t>
            </a:r>
          </a:p>
          <a:p>
            <a:pPr marL="180975" indent="-180975" algn="just">
              <a:lnSpc>
                <a:spcPct val="150000"/>
              </a:lnSpc>
              <a:buFont typeface="Arial" panose="020B0604020202020204" pitchFamily="34" charset="0"/>
              <a:buChar char="•"/>
            </a:pPr>
            <a:r>
              <a:rPr lang="en-US" sz="1400" b="1" dirty="0">
                <a:solidFill>
                  <a:schemeClr val="tx1"/>
                </a:solidFill>
                <a:latin typeface="+mn-lt"/>
              </a:rPr>
              <a:t>BERBASIS TI</a:t>
            </a:r>
            <a:endParaRPr sz="1400" dirty="0">
              <a:solidFill>
                <a:schemeClr val="tx1"/>
              </a:solidFill>
              <a:latin typeface="+mn-lt"/>
              <a:cs typeface="PMingLiU-ExtB"/>
            </a:endParaRPr>
          </a:p>
        </p:txBody>
      </p:sp>
      <p:pic>
        <p:nvPicPr>
          <p:cNvPr id="17" name="object 16">
            <a:extLst>
              <a:ext uri="{FF2B5EF4-FFF2-40B4-BE49-F238E27FC236}">
                <a16:creationId xmlns:a16="http://schemas.microsoft.com/office/drawing/2014/main" id="{A1D82550-AA3A-49C7-9ECC-AF8CAF055827}"/>
              </a:ext>
            </a:extLst>
          </p:cNvPr>
          <p:cNvPicPr/>
          <p:nvPr/>
        </p:nvPicPr>
        <p:blipFill>
          <a:blip r:embed="rId5" cstate="print"/>
          <a:stretch>
            <a:fillRect/>
          </a:stretch>
        </p:blipFill>
        <p:spPr>
          <a:xfrm>
            <a:off x="416331" y="6998855"/>
            <a:ext cx="3365564" cy="3320618"/>
          </a:xfrm>
          <a:prstGeom prst="rect">
            <a:avLst/>
          </a:prstGeom>
        </p:spPr>
      </p:pic>
      <p:pic>
        <p:nvPicPr>
          <p:cNvPr id="18" name="Picture 17">
            <a:extLst>
              <a:ext uri="{FF2B5EF4-FFF2-40B4-BE49-F238E27FC236}">
                <a16:creationId xmlns:a16="http://schemas.microsoft.com/office/drawing/2014/main" id="{289E4060-563D-49FB-8A35-66D74DEE1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0995" y="6753161"/>
            <a:ext cx="2895600" cy="34195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TotalTime>
  <Words>4094</Words>
  <Application>Microsoft Office PowerPoint</Application>
  <PresentationFormat>Custom</PresentationFormat>
  <Paragraphs>374</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MingLiU_HKSCS-ExtB</vt:lpstr>
      <vt:lpstr>PMingLiU-ExtB</vt:lpstr>
      <vt:lpstr>Arial</vt:lpstr>
      <vt:lpstr>Arial MT</vt:lpstr>
      <vt:lpstr>Calibri</vt:lpstr>
      <vt:lpstr>Cambria</vt:lpstr>
      <vt:lpstr>Times New Roman</vt:lpstr>
      <vt:lpstr>Trebuchet MS</vt:lpstr>
      <vt:lpstr>Verdana</vt:lpstr>
      <vt:lpstr>Office Theme</vt:lpstr>
      <vt:lpstr>PROYEK PERUB♙H♙N</vt:lpstr>
      <vt:lpstr>PROJECT LEADER</vt:lpstr>
      <vt:lpstr>PowerPoint Presentation</vt:lpstr>
      <vt:lpstr>PowerPoint Presentation</vt:lpstr>
      <vt:lpstr>PowerPoint Presentation</vt:lpstr>
      <vt:lpstr>PowerPoint Presentation</vt:lpstr>
      <vt:lpstr>PowerPoint Presentation</vt:lpstr>
      <vt:lpstr>PowerPoint Presentation</vt:lpstr>
      <vt:lpstr>♙FWER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PROYEK PERUB♙H♙N</dc:title>
  <dc:creator>aditya narendra</dc:creator>
  <cp:lastModifiedBy>User</cp:lastModifiedBy>
  <cp:revision>15</cp:revision>
  <dcterms:created xsi:type="dcterms:W3CDTF">2024-11-30T13:40:52Z</dcterms:created>
  <dcterms:modified xsi:type="dcterms:W3CDTF">2024-11-30T18:56:27Z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2024-11-30T00:00:00Z</vt:filetime>
  </property>
  <property fmtid="{D5CDD505-2E9C-101B-9397-08002B2CF9AE}" pid="3" name="Creator">
    <vt:lpwstr>Microsoft® Word LTSC</vt:lpwstr>
  </property>
  <property fmtid="{D5CDD505-2E9C-101B-9397-08002B2CF9AE}" pid="4" name="LastSaved">
    <vt:filetime>2024-11-30T00:00:00Z</vt:filetime>
  </property>
  <property fmtid="{D5CDD505-2E9C-101B-9397-08002B2CF9AE}" pid="5" name="Producer">
    <vt:lpwstr>Microsoft® Word LTSC</vt:lpwstr>
  </property>
</Properties>
</file>